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99"/>
  </p:notesMasterIdLst>
  <p:sldIdLst>
    <p:sldId id="256" r:id="rId5"/>
    <p:sldId id="257" r:id="rId6"/>
    <p:sldId id="260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303" r:id="rId18"/>
    <p:sldId id="269" r:id="rId19"/>
    <p:sldId id="286" r:id="rId20"/>
    <p:sldId id="270" r:id="rId21"/>
    <p:sldId id="271" r:id="rId22"/>
    <p:sldId id="272" r:id="rId23"/>
    <p:sldId id="274" r:id="rId24"/>
    <p:sldId id="275" r:id="rId25"/>
    <p:sldId id="277" r:id="rId26"/>
    <p:sldId id="278" r:id="rId27"/>
    <p:sldId id="276" r:id="rId28"/>
    <p:sldId id="273" r:id="rId29"/>
    <p:sldId id="279" r:id="rId30"/>
    <p:sldId id="281" r:id="rId31"/>
    <p:sldId id="283" r:id="rId32"/>
    <p:sldId id="285" r:id="rId33"/>
    <p:sldId id="288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322" r:id="rId42"/>
    <p:sldId id="280" r:id="rId43"/>
    <p:sldId id="295" r:id="rId44"/>
    <p:sldId id="296" r:id="rId45"/>
    <p:sldId id="297" r:id="rId46"/>
    <p:sldId id="299" r:id="rId47"/>
    <p:sldId id="327" r:id="rId48"/>
    <p:sldId id="298" r:id="rId49"/>
    <p:sldId id="30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8" r:id="rId63"/>
    <p:sldId id="317" r:id="rId64"/>
    <p:sldId id="320" r:id="rId65"/>
    <p:sldId id="321" r:id="rId66"/>
    <p:sldId id="323" r:id="rId67"/>
    <p:sldId id="324" r:id="rId68"/>
    <p:sldId id="325" r:id="rId69"/>
    <p:sldId id="326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2" r:id="rId84"/>
    <p:sldId id="341" r:id="rId85"/>
    <p:sldId id="343" r:id="rId86"/>
    <p:sldId id="348" r:id="rId87"/>
    <p:sldId id="344" r:id="rId88"/>
    <p:sldId id="345" r:id="rId89"/>
    <p:sldId id="346" r:id="rId90"/>
    <p:sldId id="347" r:id="rId91"/>
    <p:sldId id="351" r:id="rId92"/>
    <p:sldId id="349" r:id="rId93"/>
    <p:sldId id="352" r:id="rId94"/>
    <p:sldId id="353" r:id="rId95"/>
    <p:sldId id="354" r:id="rId96"/>
    <p:sldId id="355" r:id="rId97"/>
    <p:sldId id="356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5967B-EA72-49B8-8BA7-8584C42D5C4C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049C5-B8DC-4EE7-888F-CE29CD520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3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choices here:</a:t>
            </a:r>
          </a:p>
          <a:p>
            <a:r>
              <a:rPr lang="en-US" dirty="0" smtClean="0"/>
              <a:t>Pre: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Post: x &gt;= 0 || x == </a:t>
            </a:r>
            <a:r>
              <a:rPr lang="en-US" baseline="0" dirty="0" err="1" smtClean="0"/>
              <a:t>int.MinValue</a:t>
            </a:r>
            <a:endParaRPr lang="en-US" baseline="0" dirty="0" smtClean="0"/>
          </a:p>
          <a:p>
            <a:r>
              <a:rPr lang="en-US" baseline="0" dirty="0" smtClean="0"/>
              <a:t>Or</a:t>
            </a:r>
          </a:p>
          <a:p>
            <a:r>
              <a:rPr lang="en-US" baseline="0" dirty="0" smtClean="0"/>
              <a:t>Pre: x != </a:t>
            </a:r>
            <a:r>
              <a:rPr lang="en-US" baseline="0" dirty="0" err="1" smtClean="0"/>
              <a:t>Int.MinValue</a:t>
            </a:r>
            <a:endParaRPr lang="en-US" baseline="0" dirty="0" smtClean="0"/>
          </a:p>
          <a:p>
            <a:r>
              <a:rPr lang="en-US" baseline="0" dirty="0" smtClean="0"/>
              <a:t>Post: x &gt;=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116D-2169-4A14-B058-D39C91E502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2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8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9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6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71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9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5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E4F7199-1116-48A4-9D42-247BC413BF99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719C7DA-C4EE-48D9-BACB-A5C6ECD5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3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lay" TargetMode="External"/><Relationship Id="rId2" Type="http://schemas.openxmlformats.org/officeDocument/2006/relationships/hyperlink" Target="http://en.wikipedia.org/wiki/Harvard_Mark_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en.wikipedia.org/wiki/Hemiptera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Contracts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Francesco Logozzo</a:t>
            </a:r>
          </a:p>
          <a:p>
            <a:r>
              <a:rPr lang="en-US" dirty="0" smtClean="0"/>
              <a:t>Microsoft Research, Redmond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programming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</a:p>
          <a:p>
            <a:pPr lvl="1"/>
            <a:r>
              <a:rPr lang="en-US" dirty="0" smtClean="0"/>
              <a:t>What my code should do and should not do</a:t>
            </a:r>
          </a:p>
          <a:p>
            <a:r>
              <a:rPr lang="en-US" dirty="0" smtClean="0"/>
              <a:t>Hacking</a:t>
            </a:r>
          </a:p>
          <a:p>
            <a:pPr lvl="1"/>
            <a:r>
              <a:rPr lang="en-US" dirty="0" smtClean="0"/>
              <a:t>Write the code</a:t>
            </a:r>
          </a:p>
          <a:p>
            <a:r>
              <a:rPr lang="en-US" dirty="0" smtClean="0"/>
              <a:t>Debugging/Verifying</a:t>
            </a:r>
          </a:p>
          <a:p>
            <a:pPr lvl="1"/>
            <a:r>
              <a:rPr lang="en-US" dirty="0" smtClean="0"/>
              <a:t>“Prove” my code follows its specification</a:t>
            </a:r>
          </a:p>
          <a:p>
            <a:pPr marL="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0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saw it in other classes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81" y="1328632"/>
            <a:ext cx="4215873" cy="44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9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this class is about</a:t>
            </a:r>
          </a:p>
          <a:p>
            <a:r>
              <a:rPr lang="en-US" dirty="0" smtClean="0"/>
              <a:t>Can be informal</a:t>
            </a:r>
          </a:p>
          <a:p>
            <a:pPr lvl="1"/>
            <a:r>
              <a:rPr lang="en-US" dirty="0" smtClean="0"/>
              <a:t>No hang, no infinite loops, no crashes, no wrong output … </a:t>
            </a:r>
          </a:p>
          <a:p>
            <a:r>
              <a:rPr lang="en-US" dirty="0" smtClean="0"/>
              <a:t>Can be formal</a:t>
            </a:r>
          </a:p>
          <a:p>
            <a:pPr lvl="1"/>
            <a:r>
              <a:rPr lang="en-US" dirty="0" smtClean="0"/>
              <a:t>Simplest: Test cases</a:t>
            </a:r>
          </a:p>
          <a:p>
            <a:pPr lvl="2"/>
            <a:r>
              <a:rPr lang="en-US" dirty="0" smtClean="0"/>
              <a:t>What I expect in some finite cases</a:t>
            </a:r>
          </a:p>
          <a:p>
            <a:pPr lvl="1"/>
            <a:r>
              <a:rPr lang="en-US" dirty="0" smtClean="0"/>
              <a:t>More complex: Formal specification language</a:t>
            </a:r>
          </a:p>
        </p:txBody>
      </p:sp>
    </p:spTree>
    <p:extLst>
      <p:ext uri="{BB962C8B-B14F-4D97-AF65-F5344CB8AC3E}">
        <p14:creationId xmlns:p14="http://schemas.microsoft.com/office/powerpoint/2010/main" val="139530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Debugging/Verifying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little in this class	</a:t>
            </a:r>
          </a:p>
          <a:p>
            <a:pPr lvl="1"/>
            <a:r>
              <a:rPr lang="en-US" dirty="0" smtClean="0"/>
              <a:t>Essentially the main ideas</a:t>
            </a:r>
          </a:p>
          <a:p>
            <a:r>
              <a:rPr lang="en-US" dirty="0" smtClean="0"/>
              <a:t>Runtime analysis</a:t>
            </a:r>
          </a:p>
          <a:p>
            <a:pPr lvl="1"/>
            <a:r>
              <a:rPr lang="en-US" dirty="0" smtClean="0"/>
              <a:t>Run the program, observe the behavior for some specific runs</a:t>
            </a:r>
          </a:p>
          <a:p>
            <a:pPr lvl="1"/>
            <a:r>
              <a:rPr lang="en-US" dirty="0" smtClean="0"/>
              <a:t>Check if the behavior violates the specification</a:t>
            </a:r>
          </a:p>
          <a:p>
            <a:r>
              <a:rPr lang="en-US" dirty="0" smtClean="0"/>
              <a:t>Static analysis/verification</a:t>
            </a:r>
          </a:p>
          <a:p>
            <a:pPr lvl="1"/>
            <a:r>
              <a:rPr lang="en-US" dirty="0" smtClean="0"/>
              <a:t>Do not run the program, observe the properties for all runs</a:t>
            </a:r>
          </a:p>
          <a:p>
            <a:pPr lvl="1"/>
            <a:r>
              <a:rPr lang="en-US" dirty="0" smtClean="0"/>
              <a:t>Check if the behavior meets </a:t>
            </a:r>
            <a:r>
              <a:rPr lang="en-US" smtClean="0"/>
              <a:t>the 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Demo!!!!	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specification…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specify what a program should do?</a:t>
            </a:r>
          </a:p>
          <a:p>
            <a:pPr lvl="1"/>
            <a:r>
              <a:rPr lang="en-US" dirty="0" smtClean="0"/>
              <a:t>We need to fix a language</a:t>
            </a:r>
          </a:p>
          <a:p>
            <a:r>
              <a:rPr lang="en-US" dirty="0" smtClean="0"/>
              <a:t>First example: Types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oo: </a:t>
            </a:r>
            <a:r>
              <a:rPr lang="en-US" dirty="0" err="1" smtClean="0"/>
              <a:t>int</a:t>
            </a:r>
            <a:r>
              <a:rPr lang="en-US" dirty="0" smtClean="0"/>
              <a:t> -&gt;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 smtClean="0"/>
              <a:t>Specifies that foo takes an </a:t>
            </a:r>
            <a:r>
              <a:rPr lang="en-US" dirty="0" err="1" smtClean="0"/>
              <a:t>int</a:t>
            </a:r>
            <a:r>
              <a:rPr lang="en-US" dirty="0" smtClean="0"/>
              <a:t> and returns an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 smtClean="0"/>
              <a:t>Ignores non-termination</a:t>
            </a:r>
          </a:p>
          <a:p>
            <a:pPr lvl="1"/>
            <a:r>
              <a:rPr lang="en-US" dirty="0" smtClean="0"/>
              <a:t>Ex: foo(x) = foo(x-1)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Abs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10637520" cy="3767328"/>
          </a:xfrm>
        </p:spPr>
        <p:txBody>
          <a:bodyPr/>
          <a:lstStyle/>
          <a:p>
            <a:r>
              <a:rPr lang="en-US" dirty="0" smtClean="0"/>
              <a:t>Which is the specification for this code?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58634" y="2696993"/>
            <a:ext cx="4572000" cy="20313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  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Abs(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x)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{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(x &lt; 0)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-x;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else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x;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}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 bwMode="auto">
          <a:xfrm>
            <a:off x="6812279" y="2499552"/>
            <a:ext cx="3733800" cy="2514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FFFF"/>
                </a:solidFill>
                <a:latin typeface="Segoe" pitchFamily="34" charset="0"/>
              </a:rPr>
              <a:t>Reminder</a:t>
            </a:r>
            <a:r>
              <a:rPr lang="en-US" sz="2400" dirty="0">
                <a:solidFill>
                  <a:srgbClr val="FFFFFF"/>
                </a:solidFill>
                <a:latin typeface="Segoe" pitchFamily="34" charset="0"/>
              </a:rPr>
              <a:t>: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" pitchFamily="34" charset="0"/>
              </a:rPr>
              <a:t>-(-2</a:t>
            </a:r>
            <a:r>
              <a:rPr lang="en-US" sz="2400" baseline="30000" dirty="0">
                <a:solidFill>
                  <a:srgbClr val="FFFFFF"/>
                </a:solidFill>
                <a:latin typeface="Segoe" pitchFamily="34" charset="0"/>
              </a:rPr>
              <a:t>31</a:t>
            </a:r>
            <a:r>
              <a:rPr lang="en-US" sz="2400" dirty="0">
                <a:solidFill>
                  <a:srgbClr val="FFFFFF"/>
                </a:solidFill>
                <a:latin typeface="Segoe" pitchFamily="34" charset="0"/>
              </a:rPr>
              <a:t>)== </a:t>
            </a:r>
            <a:r>
              <a:rPr lang="en-US" sz="2400" dirty="0">
                <a:solidFill>
                  <a:srgbClr val="FFFFFF"/>
                </a:solidFill>
                <a:latin typeface="Segoe" pitchFamily="34" charset="0"/>
              </a:rPr>
              <a:t>-2</a:t>
            </a:r>
            <a:r>
              <a:rPr lang="en-US" sz="2400" baseline="30000" dirty="0">
                <a:solidFill>
                  <a:srgbClr val="FFFFFF"/>
                </a:solidFill>
                <a:latin typeface="Segoe" pitchFamily="34" charset="0"/>
              </a:rPr>
              <a:t>31</a:t>
            </a:r>
            <a:endParaRPr lang="en-US" sz="2400" dirty="0">
              <a:solidFill>
                <a:srgbClr val="FFFFFF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65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specification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UML </a:t>
            </a:r>
            <a:endParaRPr lang="en-US" dirty="0" smtClean="0"/>
          </a:p>
          <a:p>
            <a:r>
              <a:rPr lang="en-US" dirty="0" smtClean="0"/>
              <a:t>Temporal logic</a:t>
            </a:r>
          </a:p>
          <a:p>
            <a:r>
              <a:rPr lang="en-US" dirty="0" smtClean="0"/>
              <a:t>Z/B notations</a:t>
            </a:r>
          </a:p>
          <a:p>
            <a:r>
              <a:rPr lang="en-US" dirty="0" smtClean="0"/>
              <a:t>Abstract State Machines/TLA+</a:t>
            </a:r>
          </a:p>
          <a:p>
            <a:r>
              <a:rPr lang="en-US" dirty="0" smtClean="0"/>
              <a:t>Contracts CodeContracts</a:t>
            </a:r>
          </a:p>
          <a:p>
            <a:r>
              <a:rPr lang="en-US" dirty="0" smtClean="0"/>
              <a:t>SAL</a:t>
            </a:r>
          </a:p>
          <a:p>
            <a:r>
              <a:rPr lang="en-US" dirty="0" smtClean="0"/>
              <a:t>….</a:t>
            </a:r>
          </a:p>
          <a:p>
            <a:r>
              <a:rPr lang="en-US" dirty="0" smtClean="0"/>
              <a:t>Implementation!</a:t>
            </a:r>
          </a:p>
        </p:txBody>
      </p:sp>
    </p:spTree>
    <p:extLst>
      <p:ext uri="{BB962C8B-B14F-4D97-AF65-F5344CB8AC3E}">
        <p14:creationId xmlns:p14="http://schemas.microsoft.com/office/powerpoint/2010/main" val="40662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art of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 tradeoff between the expressive power and the “usefulness”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Left-Right Arrow 3"/>
          <p:cNvSpPr/>
          <p:nvPr/>
        </p:nvSpPr>
        <p:spPr>
          <a:xfrm>
            <a:off x="1207008" y="3669878"/>
            <a:ext cx="8564880" cy="8168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0215" y="4526970"/>
            <a:ext cx="11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71966" y="4560103"/>
            <a:ext cx="77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Useful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60215" y="2892016"/>
            <a:ext cx="164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Reference </a:t>
            </a:r>
          </a:p>
          <a:p>
            <a:r>
              <a:rPr lang="en-US" i="1" dirty="0" smtClean="0"/>
              <a:t>implementation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416530" y="309576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types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010400" y="3095766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</a:t>
            </a:r>
            <a:r>
              <a:rPr lang="en-US" i="1" dirty="0" smtClean="0"/>
              <a:t>ontracts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913037" y="2892016"/>
            <a:ext cx="1030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</a:t>
            </a:r>
          </a:p>
          <a:p>
            <a:r>
              <a:rPr lang="en-US" i="1" dirty="0" smtClean="0"/>
              <a:t>logic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06727" y="309576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7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Trades-off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 specification language</a:t>
            </a:r>
          </a:p>
          <a:p>
            <a:pPr lvl="1"/>
            <a:r>
              <a:rPr lang="en-US" dirty="0" smtClean="0"/>
              <a:t>Expressive enough to express interesting properties</a:t>
            </a:r>
          </a:p>
          <a:p>
            <a:pPr lvl="2"/>
            <a:r>
              <a:rPr lang="en-US" dirty="0" smtClean="0"/>
              <a:t>What it means “interesting?”</a:t>
            </a:r>
          </a:p>
          <a:p>
            <a:pPr lvl="1"/>
            <a:r>
              <a:rPr lang="en-US" dirty="0" smtClean="0"/>
              <a:t>Useful</a:t>
            </a:r>
          </a:p>
          <a:p>
            <a:pPr lvl="2"/>
            <a:r>
              <a:rPr lang="en-US" dirty="0" smtClean="0"/>
              <a:t>What’s useful?</a:t>
            </a:r>
          </a:p>
          <a:p>
            <a:pPr lvl="1"/>
            <a:r>
              <a:rPr lang="en-US" dirty="0" smtClean="0"/>
              <a:t>Easy to understand</a:t>
            </a:r>
          </a:p>
          <a:p>
            <a:pPr lvl="2"/>
            <a:r>
              <a:rPr lang="en-US" dirty="0" smtClean="0"/>
              <a:t>Does not require a Ph.D. in Logics to read/write specifications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37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Redmond?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084" y="1724026"/>
            <a:ext cx="7273054" cy="40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93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history,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Robert W. Floyd </a:t>
            </a:r>
          </a:p>
          <a:p>
            <a:pPr lvl="1"/>
            <a:r>
              <a:rPr lang="en-US" dirty="0" smtClean="0"/>
              <a:t>Computer pioneer, Turing Award winner</a:t>
            </a:r>
          </a:p>
          <a:p>
            <a:r>
              <a:rPr lang="en-US" dirty="0" smtClean="0"/>
              <a:t>“Assigning meaning to programs”, 1967</a:t>
            </a:r>
          </a:p>
          <a:p>
            <a:pPr lvl="1"/>
            <a:r>
              <a:rPr lang="en-US" dirty="0" smtClean="0"/>
              <a:t>Attach a predicate to each program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oint</a:t>
            </a:r>
          </a:p>
          <a:p>
            <a:r>
              <a:rPr lang="en-US" dirty="0" smtClean="0"/>
              <a:t>First correctness proofs</a:t>
            </a:r>
          </a:p>
          <a:p>
            <a:pPr lvl="1"/>
            <a:r>
              <a:rPr lang="en-US" dirty="0" smtClean="0"/>
              <a:t>Safety</a:t>
            </a:r>
          </a:p>
          <a:p>
            <a:pPr lvl="1"/>
            <a:r>
              <a:rPr lang="en-US" dirty="0" smtClean="0"/>
              <a:t>Termination</a:t>
            </a:r>
          </a:p>
          <a:p>
            <a:pPr lvl="1"/>
            <a:r>
              <a:rPr lang="en-US" dirty="0" smtClean="0"/>
              <a:t>Program equivalence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391592"/>
            <a:ext cx="1999487" cy="26115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723280" y="3300546"/>
            <a:ext cx="1953026" cy="1476492"/>
            <a:chOff x="9723280" y="3300546"/>
            <a:chExt cx="1953026" cy="1476492"/>
          </a:xfrm>
        </p:grpSpPr>
        <p:sp>
          <p:nvSpPr>
            <p:cNvPr id="7" name="TextBox 6"/>
            <p:cNvSpPr txBox="1"/>
            <p:nvPr/>
          </p:nvSpPr>
          <p:spPr>
            <a:xfrm>
              <a:off x="10113424" y="3300546"/>
              <a:ext cx="1364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Precondition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225396" y="4407706"/>
              <a:ext cx="1450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Postcondition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9723280" y="4592372"/>
              <a:ext cx="502116" cy="67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353" y="2702710"/>
            <a:ext cx="4008723" cy="3847678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9332976" y="3187833"/>
            <a:ext cx="770732" cy="30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08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Hoare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C.A.R. Hoare</a:t>
            </a:r>
          </a:p>
          <a:p>
            <a:pPr lvl="1"/>
            <a:r>
              <a:rPr lang="en-US" dirty="0" smtClean="0"/>
              <a:t>Computer pioneer, Turing Award winner</a:t>
            </a:r>
          </a:p>
          <a:p>
            <a:r>
              <a:rPr lang="en-US" dirty="0" smtClean="0"/>
              <a:t>“An </a:t>
            </a:r>
            <a:r>
              <a:rPr lang="en-US" dirty="0"/>
              <a:t>Axiomatic Basis for Computer </a:t>
            </a:r>
            <a:r>
              <a:rPr lang="en-US" dirty="0" smtClean="0"/>
              <a:t>Programming”, 1969</a:t>
            </a:r>
          </a:p>
          <a:p>
            <a:pPr lvl="1"/>
            <a:r>
              <a:rPr lang="en-US" dirty="0" smtClean="0"/>
              <a:t>Axioms and rules to reason on programs</a:t>
            </a:r>
          </a:p>
          <a:p>
            <a:pPr lvl="1"/>
            <a:r>
              <a:rPr lang="en-US" dirty="0" smtClean="0"/>
              <a:t>Assertions before and after each statement (pre- and post-conditions)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672" y="453062"/>
            <a:ext cx="2039112" cy="2847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52" y="4212717"/>
            <a:ext cx="4448175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352" y="5205222"/>
            <a:ext cx="45053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21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 &amp;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form of specification</a:t>
            </a:r>
          </a:p>
          <a:p>
            <a:pPr lvl="1"/>
            <a:r>
              <a:rPr lang="en-US" dirty="0" smtClean="0"/>
              <a:t>“We want this to hold at this program point”</a:t>
            </a:r>
          </a:p>
          <a:p>
            <a:r>
              <a:rPr lang="en-US" dirty="0" smtClean="0"/>
              <a:t>Implicit assertions, Induced by the language</a:t>
            </a:r>
          </a:p>
          <a:p>
            <a:pPr lvl="1"/>
            <a:r>
              <a:rPr lang="en-US" dirty="0" smtClean="0"/>
              <a:t>Null pointers, array out of bounds in C# or Java</a:t>
            </a:r>
          </a:p>
          <a:p>
            <a:pPr lvl="1"/>
            <a:r>
              <a:rPr lang="en-US" dirty="0" smtClean="0"/>
              <a:t>But not in C/C++!</a:t>
            </a:r>
          </a:p>
          <a:p>
            <a:r>
              <a:rPr lang="en-US" dirty="0" smtClean="0"/>
              <a:t>Explicit assertions, denoted by programmers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ssert keyword in Java</a:t>
            </a:r>
          </a:p>
          <a:p>
            <a:pPr lvl="1"/>
            <a:r>
              <a:rPr lang="en-US" dirty="0" smtClean="0"/>
              <a:t>ASSERT() macro in C</a:t>
            </a:r>
          </a:p>
          <a:p>
            <a:pPr lvl="1"/>
            <a:r>
              <a:rPr lang="en-US" dirty="0" err="1" smtClean="0"/>
              <a:t>Debug.Assert</a:t>
            </a:r>
            <a:r>
              <a:rPr lang="en-US" dirty="0" smtClean="0"/>
              <a:t>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83" y="1699259"/>
            <a:ext cx="41148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3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should hold at a given program point</a:t>
            </a:r>
          </a:p>
          <a:p>
            <a:pPr lvl="1"/>
            <a:r>
              <a:rPr lang="en-US" dirty="0" smtClean="0"/>
              <a:t>Floyd’s Idea</a:t>
            </a:r>
          </a:p>
          <a:p>
            <a:r>
              <a:rPr lang="en-US" dirty="0" smtClean="0"/>
              <a:t>Check them at runtime</a:t>
            </a:r>
          </a:p>
          <a:p>
            <a:pPr lvl="1"/>
            <a:r>
              <a:rPr lang="en-US" dirty="0" smtClean="0"/>
              <a:t>If an assertion is violated, stop execution</a:t>
            </a:r>
          </a:p>
          <a:p>
            <a:r>
              <a:rPr lang="en-US" dirty="0" smtClean="0"/>
              <a:t>Make code more robust:</a:t>
            </a:r>
          </a:p>
          <a:p>
            <a:r>
              <a:rPr lang="en-US" sz="2000" i="1" dirty="0" smtClean="0"/>
              <a:t>“ … with </a:t>
            </a:r>
            <a:r>
              <a:rPr lang="en-US" sz="2000" i="1" dirty="0"/>
              <a:t>an increase in the assertion density there is </a:t>
            </a:r>
            <a:r>
              <a:rPr lang="en-US" sz="2000" i="1" dirty="0" smtClean="0"/>
              <a:t>a decrease </a:t>
            </a:r>
            <a:r>
              <a:rPr lang="en-US" sz="2000" i="1" dirty="0"/>
              <a:t>in the fault density and vice versa</a:t>
            </a:r>
            <a:r>
              <a:rPr lang="en-US" sz="2000" i="1" dirty="0" smtClean="0"/>
              <a:t>.”</a:t>
            </a:r>
          </a:p>
          <a:p>
            <a:pPr lvl="1" algn="r"/>
            <a:r>
              <a:rPr lang="sv-SE" sz="2000" dirty="0" smtClean="0"/>
              <a:t>G. Kudrjavets, N. Nagappan, T. Ball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134547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Contracts: Assertions on steroids?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popular in industrial-level programming</a:t>
            </a:r>
          </a:p>
          <a:p>
            <a:r>
              <a:rPr lang="en-US" dirty="0" smtClean="0"/>
              <a:t>Simple idea:</a:t>
            </a:r>
          </a:p>
          <a:p>
            <a:pPr lvl="1"/>
            <a:r>
              <a:rPr lang="en-US" dirty="0" smtClean="0"/>
              <a:t>Precondition</a:t>
            </a:r>
          </a:p>
          <a:p>
            <a:pPr lvl="2"/>
            <a:r>
              <a:rPr lang="en-US" dirty="0" smtClean="0"/>
              <a:t>What you expect from callers</a:t>
            </a:r>
          </a:p>
          <a:p>
            <a:pPr lvl="1"/>
            <a:r>
              <a:rPr lang="en-US" dirty="0" smtClean="0"/>
              <a:t>Postcondition</a:t>
            </a:r>
          </a:p>
          <a:p>
            <a:pPr lvl="2"/>
            <a:r>
              <a:rPr lang="en-US" dirty="0" smtClean="0"/>
              <a:t>What you guarantee to callers</a:t>
            </a:r>
          </a:p>
          <a:p>
            <a:pPr lvl="1"/>
            <a:r>
              <a:rPr lang="en-US" dirty="0" smtClean="0"/>
              <a:t>Object invariant</a:t>
            </a:r>
          </a:p>
          <a:p>
            <a:pPr lvl="2"/>
            <a:r>
              <a:rPr lang="en-US" dirty="0" smtClean="0"/>
              <a:t>What holds in the steady states of the object</a:t>
            </a:r>
          </a:p>
          <a:p>
            <a:pPr lvl="3"/>
            <a:r>
              <a:rPr lang="en-US" dirty="0" smtClean="0"/>
              <a:t>What is a steady state?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history: 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Meyer</a:t>
            </a:r>
          </a:p>
          <a:p>
            <a:pPr lvl="1"/>
            <a:r>
              <a:rPr lang="en-US" dirty="0" smtClean="0"/>
              <a:t>Designer of the Eiffel programming language</a:t>
            </a:r>
          </a:p>
          <a:p>
            <a:r>
              <a:rPr lang="en-US" dirty="0" smtClean="0"/>
              <a:t>Object-Oriented software construction, 1988</a:t>
            </a:r>
          </a:p>
          <a:p>
            <a:pPr lvl="1"/>
            <a:r>
              <a:rPr lang="en-US" dirty="0" smtClean="0"/>
              <a:t>Eiffel provides first class support to contracts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4" y="2404109"/>
            <a:ext cx="2238375" cy="2981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727" y="3797235"/>
            <a:ext cx="4946523" cy="27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85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Contracts?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assert, why do we need contracts?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949" y="2560320"/>
            <a:ext cx="71437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71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Brainstorming…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78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83" y="1699259"/>
            <a:ext cx="4114800" cy="4391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49178" y="3485212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ssert not visible!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394704" y="2828544"/>
            <a:ext cx="2254474" cy="84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H="1">
            <a:off x="5949696" y="3669878"/>
            <a:ext cx="2699482" cy="169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9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(Informal)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73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407408"/>
          </a:xfrm>
        </p:spPr>
        <p:txBody>
          <a:bodyPr>
            <a:normAutofit/>
          </a:bodyPr>
          <a:lstStyle/>
          <a:p>
            <a:r>
              <a:rPr lang="en-US" dirty="0" smtClean="0"/>
              <a:t>Use exceptions for parameter validation: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Popular in Java APIs to </a:t>
            </a:r>
            <a:r>
              <a:rPr lang="en-US" dirty="0" smtClean="0"/>
              <a:t>protect from unwanted values</a:t>
            </a:r>
          </a:p>
          <a:p>
            <a:r>
              <a:rPr lang="en-US" dirty="0" smtClean="0"/>
              <a:t>Problem: not </a:t>
            </a:r>
            <a:r>
              <a:rPr lang="en-US" dirty="0" smtClean="0"/>
              <a:t>visible to </a:t>
            </a:r>
            <a:r>
              <a:rPr lang="en-US" dirty="0" smtClean="0"/>
              <a:t>callers</a:t>
            </a:r>
          </a:p>
          <a:p>
            <a:r>
              <a:rPr lang="en-US" dirty="0" smtClean="0"/>
              <a:t>Exceptions are not errors!!!!</a:t>
            </a:r>
          </a:p>
          <a:p>
            <a:pPr lvl="1"/>
            <a:r>
              <a:rPr lang="en-US" dirty="0" smtClean="0"/>
              <a:t>E.g., use them to go out of a deep recursion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35829" y="2490470"/>
            <a:ext cx="5883342" cy="17543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GCD(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x,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y)</a:t>
            </a: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  if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(x &lt; 0)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throw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ArgumentException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"Error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  …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2327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MSDN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910715"/>
            <a:ext cx="8795408" cy="3867150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10" name="TextBox 9"/>
          <p:cNvSpPr txBox="1"/>
          <p:nvPr/>
        </p:nvSpPr>
        <p:spPr>
          <a:xfrm>
            <a:off x="6394704" y="2291715"/>
            <a:ext cx="136460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Precondition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6394704" y="2661047"/>
            <a:ext cx="682302" cy="849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56904" y="4272915"/>
            <a:ext cx="145091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Postcondition</a:t>
            </a: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7613904" y="4642247"/>
            <a:ext cx="1868455" cy="240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</p:cNvCxnSpPr>
          <p:nvPr/>
        </p:nvCxnSpPr>
        <p:spPr>
          <a:xfrm>
            <a:off x="7077006" y="2661047"/>
            <a:ext cx="232098" cy="198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18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Code/Documentation Sync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3659886"/>
            <a:ext cx="3583712" cy="924306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03" y="3443393"/>
            <a:ext cx="3936896" cy="1730968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11" name="Left-Right Arrow 10"/>
          <p:cNvSpPr/>
          <p:nvPr/>
        </p:nvSpPr>
        <p:spPr>
          <a:xfrm>
            <a:off x="4718304" y="3877056"/>
            <a:ext cx="2359152" cy="4318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4" y="1843193"/>
            <a:ext cx="18732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5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Postconditions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1952" y="1926083"/>
            <a:ext cx="8305800" cy="29238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GCD(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x,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y)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     </a:t>
            </a:r>
            <a:r>
              <a:rPr lang="en-US" sz="2000" dirty="0" err="1">
                <a:solidFill>
                  <a:srgbClr val="2B91AF"/>
                </a:solidFill>
                <a:latin typeface="Consolas"/>
              </a:rPr>
              <a:t>Debug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.Assert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(x &gt; 0);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     </a:t>
            </a:r>
            <a:r>
              <a:rPr lang="en-US" sz="2000" dirty="0" err="1">
                <a:solidFill>
                  <a:srgbClr val="2B91AF"/>
                </a:solidFill>
                <a:latin typeface="Consolas"/>
              </a:rPr>
              <a:t>Debug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.Assert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(y &gt; 0);</a:t>
            </a:r>
          </a:p>
          <a:p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    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while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(x &lt; y) { y %= x;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(y == 0)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x; }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else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{ x %= y;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(x == 0)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y; }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   }</a:t>
            </a:r>
            <a:endParaRPr lang="en-US" sz="2000" dirty="0" smtClean="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7552" y="5345260"/>
            <a:ext cx="4602542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nsolas" pitchFamily="49" charset="0"/>
              </a:rPr>
              <a:t>Debug.Assert</a:t>
            </a:r>
            <a:r>
              <a:rPr lang="en-US" sz="2400" dirty="0" smtClean="0">
                <a:latin typeface="Consolas" pitchFamily="49" charset="0"/>
              </a:rPr>
              <a:t>(Result &gt; 0) ?</a:t>
            </a:r>
            <a:endParaRPr lang="en-US" sz="2400" dirty="0" smtClean="0">
              <a:solidFill>
                <a:schemeClr val="tx1"/>
              </a:solidFill>
              <a:latin typeface="Segoe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7083552" y="4507060"/>
            <a:ext cx="533402" cy="83820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" name="Straight Arrow Connector 6"/>
          <p:cNvCxnSpPr>
            <a:stCxn id="5" idx="0"/>
          </p:cNvCxnSpPr>
          <p:nvPr/>
        </p:nvCxnSpPr>
        <p:spPr bwMode="auto">
          <a:xfrm flipV="1">
            <a:off x="7098823" y="4278460"/>
            <a:ext cx="1813531" cy="106680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04361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</a:p>
          <a:p>
            <a:pPr lvl="1"/>
            <a:r>
              <a:rPr lang="en-US" dirty="0" smtClean="0"/>
              <a:t>Weaker precondition</a:t>
            </a:r>
          </a:p>
          <a:p>
            <a:pPr lvl="2"/>
            <a:r>
              <a:rPr lang="en-US" dirty="0" smtClean="0"/>
              <a:t>Should be called in more contexts</a:t>
            </a:r>
          </a:p>
          <a:p>
            <a:pPr lvl="1"/>
            <a:r>
              <a:rPr lang="en-US" dirty="0" smtClean="0"/>
              <a:t>Stronger postcondition</a:t>
            </a:r>
          </a:p>
          <a:p>
            <a:pPr lvl="2"/>
            <a:r>
              <a:rPr lang="en-US" dirty="0" smtClean="0"/>
              <a:t>Can give more guarantees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ToString</a:t>
            </a:r>
            <a:r>
              <a:rPr lang="en-US" dirty="0" smtClean="0"/>
              <a:t>() never returns null</a:t>
            </a:r>
          </a:p>
          <a:p>
            <a:pPr lvl="1"/>
            <a:r>
              <a:rPr lang="en-US" dirty="0" smtClean="0"/>
              <a:t>How to enforce it to all the </a:t>
            </a:r>
            <a:r>
              <a:rPr lang="en-US" dirty="0" err="1" smtClean="0"/>
              <a:t>implementors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81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programming, </a:t>
            </a:r>
            <a:r>
              <a:rPr lang="en-US" dirty="0" err="1" smtClean="0"/>
              <a:t>cntd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invariants</a:t>
            </a:r>
          </a:p>
          <a:p>
            <a:pPr lvl="1"/>
            <a:r>
              <a:rPr lang="en-US" dirty="0" smtClean="0"/>
              <a:t>Valid in steady states</a:t>
            </a:r>
          </a:p>
          <a:p>
            <a:pPr lvl="2"/>
            <a:r>
              <a:rPr lang="en-US" dirty="0" smtClean="0"/>
              <a:t>Intuitively before and after every public method call</a:t>
            </a:r>
          </a:p>
          <a:p>
            <a:pPr lvl="2"/>
            <a:r>
              <a:rPr lang="en-US" dirty="0" smtClean="0"/>
              <a:t>Ex. </a:t>
            </a:r>
            <a:r>
              <a:rPr lang="en-US" dirty="0" err="1"/>
              <a:t>t</a:t>
            </a:r>
            <a:r>
              <a:rPr lang="en-US" dirty="0" err="1" smtClean="0"/>
              <a:t>his.x</a:t>
            </a:r>
            <a:r>
              <a:rPr lang="en-US" dirty="0" smtClean="0"/>
              <a:t> != null</a:t>
            </a:r>
          </a:p>
          <a:p>
            <a:pPr lvl="1"/>
            <a:r>
              <a:rPr lang="en-US" dirty="0" smtClean="0"/>
              <a:t>Should I add it to every method</a:t>
            </a:r>
          </a:p>
          <a:p>
            <a:r>
              <a:rPr lang="en-US" dirty="0" smtClean="0"/>
              <a:t>Interfaces, abstract methods</a:t>
            </a:r>
          </a:p>
          <a:p>
            <a:pPr lvl="1"/>
            <a:r>
              <a:rPr lang="en-US" dirty="0" smtClean="0"/>
              <a:t>Where should I put my asserts?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17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Devil’s advocate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Contracts are good for documentation</a:t>
            </a:r>
          </a:p>
          <a:p>
            <a:pPr lvl="1"/>
            <a:r>
              <a:rPr lang="en-US" dirty="0" smtClean="0"/>
              <a:t>Can generate documentation automatically</a:t>
            </a:r>
          </a:p>
          <a:p>
            <a:r>
              <a:rPr lang="en-US" dirty="0" smtClean="0"/>
              <a:t>Are they good for programmers?</a:t>
            </a:r>
          </a:p>
          <a:p>
            <a:r>
              <a:rPr lang="en-US" dirty="0" smtClean="0"/>
              <a:t>“My Java/C# program has already implicit asserts: So the program will eventually fail”</a:t>
            </a:r>
          </a:p>
          <a:p>
            <a:pPr lvl="1"/>
            <a:r>
              <a:rPr lang="en-US" dirty="0" smtClean="0"/>
              <a:t>Why should we check it twice???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94176" y="421242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</a:t>
            </a:r>
            <a:r>
              <a:rPr lang="en-US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return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FooInternal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FooInternal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return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[0];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6596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history, parameter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 C++, STL does not perform parameter validation</a:t>
            </a:r>
          </a:p>
          <a:p>
            <a:pPr lvl="1"/>
            <a:r>
              <a:rPr lang="en-US" dirty="0" smtClean="0"/>
              <a:t>No check on arguments to avoid double testing</a:t>
            </a:r>
          </a:p>
          <a:p>
            <a:pPr lvl="2"/>
            <a:r>
              <a:rPr lang="en-US" dirty="0" smtClean="0"/>
              <a:t>Performances…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Contracts enable early bug detection</a:t>
            </a:r>
          </a:p>
          <a:p>
            <a:pPr lvl="1"/>
            <a:r>
              <a:rPr lang="en-US" dirty="0" smtClean="0"/>
              <a:t>Modern APIs all perform parameter validation (using Contracts when available)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9" y="3229546"/>
            <a:ext cx="117538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71" y="1717727"/>
            <a:ext cx="1815084" cy="16971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reasoning</a:t>
            </a:r>
            <a:endParaRPr lang="en-US" dirty="0"/>
          </a:p>
        </p:txBody>
      </p:sp>
      <p:sp>
        <p:nvSpPr>
          <p:cNvPr id="4" name="Flowchart: Document 3"/>
          <p:cNvSpPr/>
          <p:nvPr/>
        </p:nvSpPr>
        <p:spPr>
          <a:xfrm>
            <a:off x="2261616" y="3334512"/>
            <a:ext cx="1956816" cy="2097024"/>
          </a:xfrm>
          <a:prstGeom prst="flowChartDocumen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7138416" y="3249168"/>
            <a:ext cx="2182368" cy="215188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80560" y="3499104"/>
            <a:ext cx="2371344" cy="493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4480560" y="4230624"/>
            <a:ext cx="2371344" cy="493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Contracts &amp;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class citizens in many languages</a:t>
            </a:r>
          </a:p>
          <a:p>
            <a:pPr lvl="1"/>
            <a:r>
              <a:rPr lang="en-US" dirty="0" smtClean="0"/>
              <a:t>Eiffel, Ada Spark, Spec#, D …  </a:t>
            </a:r>
          </a:p>
          <a:p>
            <a:pPr lvl="1"/>
            <a:r>
              <a:rPr lang="en-US" dirty="0" smtClean="0"/>
              <a:t>Provide syntax to specify them</a:t>
            </a:r>
          </a:p>
          <a:p>
            <a:r>
              <a:rPr lang="en-US" dirty="0" smtClean="0"/>
              <a:t>Special encoding in others</a:t>
            </a:r>
          </a:p>
          <a:p>
            <a:pPr lvl="1"/>
            <a:r>
              <a:rPr lang="en-US" dirty="0" smtClean="0"/>
              <a:t>JML, CodeContracts …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72" y="2011680"/>
            <a:ext cx="3057525" cy="155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465" y="3894772"/>
            <a:ext cx="49339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71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programming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writing code!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Learn a programming language </a:t>
            </a:r>
          </a:p>
          <a:p>
            <a:pPr lvl="3"/>
            <a:r>
              <a:rPr lang="en-US" dirty="0" smtClean="0"/>
              <a:t>and libraries</a:t>
            </a:r>
          </a:p>
          <a:p>
            <a:pPr lvl="1"/>
            <a:r>
              <a:rPr lang="en-US" dirty="0" smtClean="0"/>
              <a:t>Learn the tools </a:t>
            </a:r>
          </a:p>
          <a:p>
            <a:pPr lvl="3"/>
            <a:r>
              <a:rPr lang="en-US" dirty="0" smtClean="0"/>
              <a:t>IDE, compiler, debugger …</a:t>
            </a:r>
          </a:p>
          <a:p>
            <a:pPr lvl="1"/>
            <a:r>
              <a:rPr lang="en-US" dirty="0" smtClean="0"/>
              <a:t>Hack some code</a:t>
            </a:r>
          </a:p>
          <a:p>
            <a:pPr lvl="1"/>
            <a:r>
              <a:rPr lang="en-US" dirty="0" smtClean="0"/>
              <a:t>Compile, run, execute &amp;…</a:t>
            </a:r>
            <a:r>
              <a:rPr lang="en-US" dirty="0" smtClean="0">
                <a:solidFill>
                  <a:srgbClr val="FF0000"/>
                </a:solidFill>
              </a:rPr>
              <a:t>Crash!!!!</a:t>
            </a:r>
          </a:p>
          <a:p>
            <a:pPr lvl="1"/>
            <a:endParaRPr lang="en-US" dirty="0"/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Reality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 general consensus on Contracts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ever met someone saying “they are bad”</a:t>
            </a:r>
          </a:p>
          <a:p>
            <a:pPr lvl="1"/>
            <a:r>
              <a:rPr lang="en-US" dirty="0" smtClean="0"/>
              <a:t>Unlike types</a:t>
            </a:r>
          </a:p>
          <a:p>
            <a:pPr lvl="2"/>
            <a:r>
              <a:rPr lang="en-US" dirty="0" smtClean="0"/>
              <a:t>Ex. JavaScript, PHP, Python, Perl …</a:t>
            </a:r>
          </a:p>
          <a:p>
            <a:r>
              <a:rPr lang="en-US" dirty="0" smtClean="0"/>
              <a:t>Why not everyone are using them?</a:t>
            </a:r>
          </a:p>
          <a:p>
            <a:pPr lvl="1"/>
            <a:r>
              <a:rPr lang="en-US" dirty="0" smtClean="0"/>
              <a:t>Ideas?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7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Eiffel, Ada Spark are “niche” languages</a:t>
            </a:r>
          </a:p>
          <a:p>
            <a:pPr lvl="1"/>
            <a:r>
              <a:rPr lang="en-US" dirty="0" smtClean="0"/>
              <a:t>New syntax, libraries, tools etc. </a:t>
            </a:r>
          </a:p>
          <a:p>
            <a:pPr lvl="1"/>
            <a:r>
              <a:rPr lang="en-US" dirty="0" smtClean="0"/>
              <a:t>Few people use it</a:t>
            </a:r>
          </a:p>
          <a:p>
            <a:pPr lvl="2"/>
            <a:r>
              <a:rPr lang="en-US" dirty="0" smtClean="0"/>
              <a:t>Banks, Aerospace</a:t>
            </a:r>
          </a:p>
          <a:p>
            <a:pPr lvl="1"/>
            <a:r>
              <a:rPr lang="en-US" dirty="0" smtClean="0"/>
              <a:t>Very few available programmers </a:t>
            </a:r>
          </a:p>
          <a:p>
            <a:r>
              <a:rPr lang="en-US" dirty="0" smtClean="0"/>
              <a:t>Industry does not want to use “research compilers”</a:t>
            </a:r>
          </a:p>
          <a:p>
            <a:pPr lvl="1"/>
            <a:r>
              <a:rPr lang="en-US" dirty="0" smtClean="0"/>
              <a:t>Reliability, performance, etc.</a:t>
            </a:r>
          </a:p>
          <a:p>
            <a:pPr lvl="1"/>
            <a:r>
              <a:rPr lang="en-US" dirty="0" smtClean="0"/>
              <a:t>No changes to the build routine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90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CodeContracts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Contracts for the working programmer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4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499533"/>
            <a:ext cx="10772775" cy="1658198"/>
          </a:xfrm>
        </p:spPr>
        <p:txBody>
          <a:bodyPr/>
          <a:lstStyle/>
          <a:p>
            <a:r>
              <a:rPr lang="en-US" dirty="0"/>
              <a:t>Contracts </a:t>
            </a:r>
            <a:r>
              <a:rPr lang="en-US" dirty="0" smtClean="0"/>
              <a:t>in </a:t>
            </a:r>
            <a:r>
              <a:rPr lang="en-US" dirty="0"/>
              <a:t>comments? In attributes?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</a:p>
          <a:p>
            <a:pPr lvl="1"/>
            <a:r>
              <a:rPr lang="en-US" dirty="0" smtClean="0"/>
              <a:t>Regular compiler ignores them</a:t>
            </a:r>
          </a:p>
          <a:p>
            <a:pPr lvl="2"/>
            <a:r>
              <a:rPr lang="en-US" dirty="0" smtClean="0"/>
              <a:t>Production bits </a:t>
            </a:r>
            <a:r>
              <a:rPr lang="en-US" dirty="0" err="1" smtClean="0"/>
              <a:t>uneffected</a:t>
            </a:r>
            <a:endParaRPr lang="en-US" dirty="0" smtClean="0"/>
          </a:p>
          <a:p>
            <a:r>
              <a:rPr lang="en-US" dirty="0" smtClean="0"/>
              <a:t>Bad</a:t>
            </a:r>
          </a:p>
          <a:p>
            <a:pPr lvl="1"/>
            <a:r>
              <a:rPr lang="en-US" dirty="0" smtClean="0"/>
              <a:t>Regular compiler ignores them</a:t>
            </a:r>
          </a:p>
          <a:p>
            <a:pPr lvl="2"/>
            <a:r>
              <a:rPr lang="en-US" dirty="0" smtClean="0"/>
              <a:t>Runtime checking?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arsing, type checking, name resolution… </a:t>
            </a:r>
          </a:p>
          <a:p>
            <a:pPr lvl="2"/>
            <a:r>
              <a:rPr lang="en-US" dirty="0"/>
              <a:t>Serialization? </a:t>
            </a:r>
            <a:r>
              <a:rPr lang="en-US" dirty="0" smtClean="0"/>
              <a:t>Persistence</a:t>
            </a:r>
            <a:r>
              <a:rPr lang="en-US" dirty="0"/>
              <a:t>?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Eclipse</a:t>
            </a:r>
          </a:p>
          <a:p>
            <a:r>
              <a:rPr lang="en-US" dirty="0" smtClean="0"/>
              <a:t>Two choices</a:t>
            </a:r>
          </a:p>
          <a:p>
            <a:pPr lvl="1"/>
            <a:r>
              <a:rPr lang="en-US" dirty="0" smtClean="0"/>
              <a:t>Use strings</a:t>
            </a:r>
          </a:p>
          <a:p>
            <a:pPr lvl="2"/>
            <a:r>
              <a:rPr lang="en-US" dirty="0" smtClean="0"/>
              <a:t>Need parsing, etc.</a:t>
            </a:r>
          </a:p>
          <a:p>
            <a:pPr lvl="1"/>
            <a:r>
              <a:rPr lang="en-US" dirty="0" smtClean="0"/>
              <a:t>Use trees</a:t>
            </a:r>
          </a:p>
          <a:p>
            <a:pPr lvl="2"/>
            <a:r>
              <a:rPr lang="en-US" dirty="0" smtClean="0"/>
              <a:t>Impossible to read, write</a:t>
            </a:r>
          </a:p>
          <a:p>
            <a:pPr lvl="2"/>
            <a:r>
              <a:rPr lang="en-US" dirty="0" smtClean="0"/>
              <a:t>Not extensible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80688" y="2529840"/>
            <a:ext cx="6858000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Consolas" pitchFamily="49" charset="0"/>
              </a:rPr>
              <a:t>  [</a:t>
            </a:r>
            <a:r>
              <a:rPr lang="en-US" sz="2000" b="1" dirty="0" err="1" smtClean="0">
                <a:solidFill>
                  <a:schemeClr val="bg2"/>
                </a:solidFill>
                <a:latin typeface="Consolas" pitchFamily="49" charset="0"/>
              </a:rPr>
              <a:t>ContractPre</a:t>
            </a:r>
            <a:r>
              <a:rPr lang="en-US" sz="2000" b="1" dirty="0" smtClean="0">
                <a:solidFill>
                  <a:schemeClr val="bg2"/>
                </a:solidFill>
                <a:latin typeface="Consolas" pitchFamily="49" charset="0"/>
              </a:rPr>
              <a:t>(“x ≥ 0”)</a:t>
            </a:r>
            <a:r>
              <a:rPr lang="en-US" sz="2000" dirty="0" smtClean="0">
                <a:solidFill>
                  <a:schemeClr val="bg2"/>
                </a:solidFill>
                <a:latin typeface="Consolas" pitchFamily="49" charset="0"/>
              </a:rPr>
              <a:t>]</a:t>
            </a:r>
          </a:p>
          <a:p>
            <a:r>
              <a:rPr lang="en-US" sz="2000" dirty="0" smtClean="0">
                <a:solidFill>
                  <a:schemeClr val="bg2"/>
                </a:solidFill>
                <a:latin typeface="Consolas" pitchFamily="49" charset="0"/>
              </a:rPr>
              <a:t>  protected void </a:t>
            </a:r>
            <a:r>
              <a:rPr lang="en-US" sz="2000" dirty="0" err="1" smtClean="0">
                <a:solidFill>
                  <a:schemeClr val="bg2"/>
                </a:solidFill>
                <a:latin typeface="Consolas" pitchFamily="49" charset="0"/>
              </a:rPr>
              <a:t>foo</a:t>
            </a:r>
            <a:r>
              <a:rPr lang="en-US" sz="2000" dirty="0" smtClean="0">
                <a:solidFill>
                  <a:schemeClr val="bg2"/>
                </a:solidFill>
                <a:latin typeface="Consolas" pitchFamily="49" charset="0"/>
              </a:rPr>
              <a:t>(</a:t>
            </a:r>
            <a:r>
              <a:rPr lang="en-US" sz="2000" dirty="0" err="1" smtClean="0">
                <a:solidFill>
                  <a:schemeClr val="bg2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solidFill>
                  <a:schemeClr val="bg2"/>
                </a:solidFill>
                <a:latin typeface="Consolas" pitchFamily="49" charset="0"/>
              </a:rPr>
              <a:t> x) { …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80688" y="4395930"/>
            <a:ext cx="8052816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Consolas" pitchFamily="49" charset="0"/>
              </a:rPr>
              <a:t>  [</a:t>
            </a:r>
            <a:r>
              <a:rPr lang="en-US" sz="2000" b="1" dirty="0" err="1" smtClean="0">
                <a:solidFill>
                  <a:schemeClr val="bg2"/>
                </a:solidFill>
                <a:latin typeface="Consolas" pitchFamily="49" charset="0"/>
              </a:rPr>
              <a:t>ContractPre</a:t>
            </a:r>
            <a:r>
              <a:rPr lang="en-US" sz="2000" b="1" dirty="0" smtClean="0">
                <a:solidFill>
                  <a:schemeClr val="bg2"/>
                </a:solidFill>
                <a:latin typeface="Consolas" pitchFamily="49" charset="0"/>
              </a:rPr>
              <a:t>(</a:t>
            </a:r>
            <a:r>
              <a:rPr lang="en-US" sz="2000" b="1" dirty="0" err="1" smtClean="0">
                <a:solidFill>
                  <a:schemeClr val="bg2"/>
                </a:solidFill>
                <a:latin typeface="Consolas" pitchFamily="49" charset="0"/>
              </a:rPr>
              <a:t>Geq</a:t>
            </a:r>
            <a:r>
              <a:rPr lang="en-US" sz="2000" b="1" dirty="0" smtClean="0">
                <a:solidFill>
                  <a:schemeClr val="bg2"/>
                </a:solidFill>
                <a:latin typeface="Consolas" pitchFamily="49" charset="0"/>
              </a:rPr>
              <a:t>(</a:t>
            </a:r>
            <a:r>
              <a:rPr lang="en-US" sz="2000" b="1" dirty="0" err="1" smtClean="0">
                <a:solidFill>
                  <a:schemeClr val="bg2"/>
                </a:solidFill>
                <a:latin typeface="Consolas" pitchFamily="49" charset="0"/>
              </a:rPr>
              <a:t>Var</a:t>
            </a:r>
            <a:r>
              <a:rPr lang="en-US" sz="2000" b="1" dirty="0" smtClean="0">
                <a:solidFill>
                  <a:schemeClr val="bg2"/>
                </a:solidFill>
                <a:latin typeface="Consolas" pitchFamily="49" charset="0"/>
              </a:rPr>
              <a:t>(“x”), </a:t>
            </a:r>
            <a:r>
              <a:rPr lang="en-US" sz="2000" b="1" dirty="0" err="1" smtClean="0">
                <a:solidFill>
                  <a:schemeClr val="bg2"/>
                </a:solidFill>
                <a:latin typeface="Consolas" pitchFamily="49" charset="0"/>
              </a:rPr>
              <a:t>Const</a:t>
            </a:r>
            <a:r>
              <a:rPr lang="en-US" sz="2000" b="1" dirty="0" smtClean="0">
                <a:solidFill>
                  <a:schemeClr val="bg2"/>
                </a:solidFill>
                <a:latin typeface="Consolas" pitchFamily="49" charset="0"/>
              </a:rPr>
              <a:t>(</a:t>
            </a:r>
            <a:r>
              <a:rPr lang="en-US" sz="2000" b="1" dirty="0" err="1" smtClean="0">
                <a:solidFill>
                  <a:schemeClr val="bg2"/>
                </a:solidFill>
                <a:latin typeface="Consolas" pitchFamily="49" charset="0"/>
              </a:rPr>
              <a:t>typeof</a:t>
            </a:r>
            <a:r>
              <a:rPr lang="en-US" sz="2000" b="1" dirty="0" smtClean="0">
                <a:solidFill>
                  <a:schemeClr val="bg2"/>
                </a:solidFill>
                <a:latin typeface="Consolas" pitchFamily="49" charset="0"/>
              </a:rPr>
              <a:t>(</a:t>
            </a:r>
            <a:r>
              <a:rPr lang="en-US" sz="2000" b="1" dirty="0" err="1" smtClean="0">
                <a:solidFill>
                  <a:schemeClr val="bg2"/>
                </a:solidFill>
                <a:latin typeface="Consolas" pitchFamily="49" charset="0"/>
              </a:rPr>
              <a:t>int</a:t>
            </a:r>
            <a:r>
              <a:rPr lang="en-US" sz="2000" b="1" dirty="0" smtClean="0">
                <a:solidFill>
                  <a:schemeClr val="bg2"/>
                </a:solidFill>
                <a:latin typeface="Consolas" pitchFamily="49" charset="0"/>
              </a:rPr>
              <a:t>), 0</a:t>
            </a:r>
            <a:r>
              <a:rPr lang="en-US" sz="2000" b="1" dirty="0" smtClean="0">
                <a:solidFill>
                  <a:schemeClr val="bg2"/>
                </a:solidFill>
                <a:latin typeface="Consolas" pitchFamily="49" charset="0"/>
              </a:rPr>
              <a:t>))</a:t>
            </a:r>
            <a:r>
              <a:rPr lang="en-US" sz="2000" dirty="0" smtClean="0">
                <a:solidFill>
                  <a:schemeClr val="bg2"/>
                </a:solidFill>
                <a:latin typeface="Consolas" pitchFamily="49" charset="0"/>
              </a:rPr>
              <a:t>]</a:t>
            </a:r>
            <a:endParaRPr lang="en-US" sz="2000" dirty="0" smtClean="0">
              <a:solidFill>
                <a:schemeClr val="bg2"/>
              </a:solidFill>
              <a:latin typeface="Consolas" pitchFamily="49" charset="0"/>
            </a:endParaRPr>
          </a:p>
          <a:p>
            <a:r>
              <a:rPr lang="en-US" sz="2000" dirty="0" smtClean="0">
                <a:solidFill>
                  <a:schemeClr val="bg2"/>
                </a:solidFill>
                <a:latin typeface="Consolas" pitchFamily="49" charset="0"/>
              </a:rPr>
              <a:t>  protected void </a:t>
            </a:r>
            <a:r>
              <a:rPr lang="en-US" sz="2000" dirty="0" err="1" smtClean="0">
                <a:solidFill>
                  <a:schemeClr val="bg2"/>
                </a:solidFill>
                <a:latin typeface="Consolas" pitchFamily="49" charset="0"/>
              </a:rPr>
              <a:t>foo</a:t>
            </a:r>
            <a:r>
              <a:rPr lang="en-US" sz="2000" dirty="0" smtClean="0">
                <a:solidFill>
                  <a:schemeClr val="bg2"/>
                </a:solidFill>
                <a:latin typeface="Consolas" pitchFamily="49" charset="0"/>
              </a:rPr>
              <a:t>(</a:t>
            </a:r>
            <a:r>
              <a:rPr lang="en-US" sz="2000" dirty="0" err="1" smtClean="0">
                <a:solidFill>
                  <a:schemeClr val="bg2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solidFill>
                  <a:schemeClr val="bg2"/>
                </a:solidFill>
                <a:latin typeface="Consolas" pitchFamily="49" charset="0"/>
              </a:rPr>
              <a:t> x) { … }</a:t>
            </a:r>
          </a:p>
        </p:txBody>
      </p:sp>
    </p:spTree>
    <p:extLst>
      <p:ext uri="{BB962C8B-B14F-4D97-AF65-F5344CB8AC3E}">
        <p14:creationId xmlns:p14="http://schemas.microsoft.com/office/powerpoint/2010/main" val="283195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Use the code to specify code</a:t>
            </a:r>
          </a:p>
          <a:p>
            <a:pPr lvl="1"/>
            <a:r>
              <a:rPr lang="en-US" dirty="0" smtClean="0"/>
              <a:t>Static methods in a Contract type</a:t>
            </a:r>
          </a:p>
          <a:p>
            <a:pPr lvl="1"/>
            <a:r>
              <a:rPr lang="en-US" dirty="0" smtClean="0"/>
              <a:t>Language agnostic: Same for C#, VB, F# …</a:t>
            </a:r>
          </a:p>
          <a:p>
            <a:r>
              <a:rPr lang="en-US" dirty="0" smtClean="0"/>
              <a:t>Standard in .NET since v4.0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t="3123" r="25416" b="24629"/>
          <a:stretch/>
        </p:blipFill>
        <p:spPr>
          <a:xfrm>
            <a:off x="8092821" y="770798"/>
            <a:ext cx="2724150" cy="2025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56" y="3843880"/>
            <a:ext cx="66675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096" y="5443670"/>
            <a:ext cx="48101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44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language support</a:t>
            </a:r>
          </a:p>
          <a:p>
            <a:pPr lvl="1"/>
            <a:r>
              <a:rPr lang="en-US" dirty="0" smtClean="0"/>
              <a:t>Only static method calls</a:t>
            </a:r>
          </a:p>
          <a:p>
            <a:pPr lvl="2"/>
            <a:r>
              <a:rPr lang="en-US" dirty="0" smtClean="0"/>
              <a:t>compilers know how to emit code for them</a:t>
            </a:r>
          </a:p>
          <a:p>
            <a:r>
              <a:rPr lang="en-US" dirty="0" smtClean="0"/>
              <a:t>No semantic issues</a:t>
            </a:r>
          </a:p>
          <a:p>
            <a:pPr lvl="1"/>
            <a:r>
              <a:rPr lang="en-US" dirty="0" smtClean="0"/>
              <a:t>Semantics given by the compiler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8320" y="415423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Increments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 one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x)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+ 1;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35" y="2084230"/>
            <a:ext cx="2878885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good, </a:t>
            </a:r>
            <a:r>
              <a:rPr lang="en-US" dirty="0" err="1" smtClean="0"/>
              <a:t>cntd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Uniform serialization format</a:t>
            </a:r>
          </a:p>
          <a:p>
            <a:pPr lvl="1"/>
            <a:r>
              <a:rPr lang="en-US" dirty="0" smtClean="0"/>
              <a:t>IL, intermediate code produced by all .NET compilers</a:t>
            </a:r>
          </a:p>
          <a:p>
            <a:pPr lvl="1"/>
            <a:r>
              <a:rPr lang="en-US" dirty="0" smtClean="0"/>
              <a:t>Cross language</a:t>
            </a:r>
          </a:p>
          <a:p>
            <a:pPr lvl="2"/>
            <a:r>
              <a:rPr lang="en-US" dirty="0" smtClean="0"/>
              <a:t>Exploit .NET type system</a:t>
            </a:r>
          </a:p>
          <a:p>
            <a:pPr lvl="1"/>
            <a:r>
              <a:rPr lang="en-US" dirty="0" smtClean="0"/>
              <a:t>Understood by all tools</a:t>
            </a:r>
          </a:p>
          <a:p>
            <a:pPr lvl="2"/>
            <a:r>
              <a:rPr lang="en-US" dirty="0" smtClean="0"/>
              <a:t>Each production group used to have their assertion/contract language</a:t>
            </a:r>
          </a:p>
          <a:p>
            <a:r>
              <a:rPr lang="en-US" dirty="0" smtClean="0"/>
              <a:t>For free IDE support</a:t>
            </a:r>
          </a:p>
          <a:p>
            <a:pPr lvl="1"/>
            <a:r>
              <a:rPr lang="en-US" dirty="0" smtClean="0"/>
              <a:t>Colorization, indentation …</a:t>
            </a:r>
          </a:p>
          <a:p>
            <a:pPr lvl="1"/>
            <a:r>
              <a:rPr lang="en-US" dirty="0" smtClean="0"/>
              <a:t>Type checking</a:t>
            </a:r>
          </a:p>
          <a:p>
            <a:pPr lvl="1"/>
            <a:r>
              <a:rPr lang="en-US" dirty="0" err="1" smtClean="0"/>
              <a:t>Intellisense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0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Preconditions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35722" y="2157731"/>
            <a:ext cx="4557658" cy="19389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pitchFamily="49" charset="0"/>
              </a:rPr>
              <a:t>int foo(String s, int y)</a:t>
            </a:r>
          </a:p>
          <a:p>
            <a:r>
              <a:rPr lang="en-US" sz="2000" dirty="0" smtClean="0">
                <a:latin typeface="Consolas" pitchFamily="49" charset="0"/>
              </a:rPr>
              <a:t>{</a:t>
            </a:r>
          </a:p>
          <a:p>
            <a:r>
              <a:rPr lang="en-US" sz="2000" dirty="0" smtClean="0">
                <a:latin typeface="Consolas" pitchFamily="49" charset="0"/>
              </a:rPr>
              <a:t>  </a:t>
            </a:r>
            <a:r>
              <a:rPr lang="en-US" sz="2000" b="1" dirty="0" err="1" smtClean="0">
                <a:latin typeface="Consolas" pitchFamily="49" charset="0"/>
              </a:rPr>
              <a:t>Contract.Requires</a:t>
            </a:r>
            <a:r>
              <a:rPr lang="en-US" sz="2000" dirty="0" smtClean="0">
                <a:latin typeface="Consolas" pitchFamily="49" charset="0"/>
              </a:rPr>
              <a:t>(s != null);</a:t>
            </a:r>
          </a:p>
          <a:p>
            <a:r>
              <a:rPr lang="en-US" sz="2000" dirty="0" smtClean="0">
                <a:latin typeface="Consolas" pitchFamily="49" charset="0"/>
              </a:rPr>
              <a:t>  </a:t>
            </a:r>
            <a:r>
              <a:rPr lang="en-US" sz="2000" b="1" dirty="0" err="1" smtClean="0">
                <a:latin typeface="Consolas" pitchFamily="49" charset="0"/>
              </a:rPr>
              <a:t>Contract.Requires</a:t>
            </a:r>
            <a:r>
              <a:rPr lang="en-US" sz="2000" dirty="0" smtClean="0">
                <a:latin typeface="Consolas" pitchFamily="49" charset="0"/>
              </a:rPr>
              <a:t>(y &gt; 0);</a:t>
            </a:r>
          </a:p>
          <a:p>
            <a:r>
              <a:rPr lang="en-US" sz="2000" dirty="0" smtClean="0">
                <a:latin typeface="Consolas" pitchFamily="49" charset="0"/>
              </a:rPr>
              <a:t>  // ...</a:t>
            </a:r>
          </a:p>
          <a:p>
            <a:r>
              <a:rPr lang="en-US" sz="2000" dirty="0" smtClean="0">
                <a:latin typeface="Consolas" pitchFamily="49" charset="0"/>
              </a:rPr>
              <a:t>} </a:t>
            </a:r>
            <a:endParaRPr lang="en-US" sz="2000" dirty="0" smtClean="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6080" y="4900931"/>
            <a:ext cx="31242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itchFamily="49" charset="0"/>
              </a:rPr>
              <a:t>C# expressions</a:t>
            </a:r>
            <a:endParaRPr lang="en-US" sz="2400" dirty="0" smtClean="0">
              <a:solidFill>
                <a:schemeClr val="tx1"/>
              </a:solidFill>
              <a:latin typeface="Segoe" pitchFamily="34" charset="0"/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 bwMode="auto">
          <a:xfrm flipH="1" flipV="1">
            <a:off x="6278880" y="3453131"/>
            <a:ext cx="2019300" cy="1447800"/>
          </a:xfrm>
          <a:prstGeom prst="straightConnector1">
            <a:avLst/>
          </a:prstGeom>
          <a:gradFill rotWithShape="0">
            <a:gsLst>
              <a:gs pos="0">
                <a:schemeClr val="folHlink">
                  <a:gamma/>
                  <a:tint val="72941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72941"/>
                  <a:invGamma/>
                </a:schemeClr>
              </a:gs>
            </a:gsLst>
            <a:lin ang="2700000" scaled="1"/>
          </a:gra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813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35459" y="2295144"/>
            <a:ext cx="8507457" cy="19389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pitchFamily="49" charset="0"/>
              </a:rPr>
              <a:t>Public Function </a:t>
            </a:r>
            <a:r>
              <a:rPr lang="en-US" sz="2000" dirty="0" err="1" smtClean="0">
                <a:latin typeface="Consolas" pitchFamily="49" charset="0"/>
              </a:rPr>
              <a:t>foo</a:t>
            </a:r>
            <a:r>
              <a:rPr lang="en-US" sz="2000" dirty="0" smtClean="0">
                <a:latin typeface="Consolas" pitchFamily="49" charset="0"/>
              </a:rPr>
              <a:t>(</a:t>
            </a:r>
            <a:r>
              <a:rPr lang="en-US" sz="2000" dirty="0" err="1" smtClean="0">
                <a:latin typeface="Consolas" pitchFamily="49" charset="0"/>
              </a:rPr>
              <a:t>ByVal</a:t>
            </a:r>
            <a:r>
              <a:rPr lang="en-US" sz="2000" dirty="0" smtClean="0">
                <a:latin typeface="Consolas" pitchFamily="49" charset="0"/>
              </a:rPr>
              <a:t> s As String, </a:t>
            </a:r>
            <a:r>
              <a:rPr lang="en-US" sz="2000" dirty="0" err="1" smtClean="0">
                <a:latin typeface="Consolas" pitchFamily="49" charset="0"/>
              </a:rPr>
              <a:t>ByVal</a:t>
            </a:r>
            <a:r>
              <a:rPr lang="en-US" sz="2000" dirty="0" smtClean="0">
                <a:latin typeface="Consolas" pitchFamily="49" charset="0"/>
              </a:rPr>
              <a:t> y As Integer) </a:t>
            </a:r>
          </a:p>
          <a:p>
            <a:r>
              <a:rPr lang="en-US" sz="2000" dirty="0" smtClean="0">
                <a:latin typeface="Consolas" pitchFamily="49" charset="0"/>
              </a:rPr>
              <a:t>  As Integer </a:t>
            </a:r>
          </a:p>
          <a:p>
            <a:r>
              <a:rPr lang="en-US" sz="2000" dirty="0" smtClean="0">
                <a:latin typeface="Consolas" pitchFamily="49" charset="0"/>
              </a:rPr>
              <a:t>	</a:t>
            </a:r>
            <a:r>
              <a:rPr lang="en-US" sz="2000" b="1" dirty="0" err="1" smtClean="0">
                <a:latin typeface="Consolas" pitchFamily="49" charset="0"/>
              </a:rPr>
              <a:t>Contract.Requires</a:t>
            </a:r>
            <a:r>
              <a:rPr lang="en-US" sz="2000" dirty="0" smtClean="0">
                <a:latin typeface="Consolas" pitchFamily="49" charset="0"/>
              </a:rPr>
              <a:t>(</a:t>
            </a:r>
            <a:r>
              <a:rPr lang="en-US" sz="2000" b="1" dirty="0" smtClean="0">
                <a:latin typeface="Consolas" pitchFamily="49" charset="0"/>
              </a:rPr>
              <a:t>s </a:t>
            </a:r>
            <a:r>
              <a:rPr lang="en-US" sz="2000" b="1" dirty="0" err="1" smtClean="0">
                <a:latin typeface="Consolas" pitchFamily="49" charset="0"/>
              </a:rPr>
              <a:t>IsNot</a:t>
            </a:r>
            <a:r>
              <a:rPr lang="en-US" sz="2000" b="1" dirty="0" smtClean="0">
                <a:latin typeface="Consolas" pitchFamily="49" charset="0"/>
              </a:rPr>
              <a:t> Nothing</a:t>
            </a:r>
            <a:r>
              <a:rPr lang="en-US" sz="2000" dirty="0" smtClean="0">
                <a:latin typeface="Consolas" pitchFamily="49" charset="0"/>
              </a:rPr>
              <a:t>) </a:t>
            </a:r>
          </a:p>
          <a:p>
            <a:r>
              <a:rPr lang="en-US" sz="2000" dirty="0" smtClean="0">
                <a:latin typeface="Consolas" pitchFamily="49" charset="0"/>
              </a:rPr>
              <a:t>	</a:t>
            </a:r>
            <a:r>
              <a:rPr lang="en-US" sz="2000" b="1" dirty="0" err="1" smtClean="0">
                <a:latin typeface="Consolas" pitchFamily="49" charset="0"/>
              </a:rPr>
              <a:t>Contract.Requires</a:t>
            </a:r>
            <a:r>
              <a:rPr lang="en-US" sz="2000" dirty="0" smtClean="0">
                <a:latin typeface="Consolas" pitchFamily="49" charset="0"/>
              </a:rPr>
              <a:t>(y &gt; 0) </a:t>
            </a:r>
          </a:p>
          <a:p>
            <a:r>
              <a:rPr lang="en-US" sz="2000" dirty="0" smtClean="0">
                <a:latin typeface="Consolas" pitchFamily="49" charset="0"/>
              </a:rPr>
              <a:t>	‘ …</a:t>
            </a:r>
          </a:p>
          <a:p>
            <a:r>
              <a:rPr lang="en-US" sz="2000" dirty="0" smtClean="0">
                <a:latin typeface="Consolas" pitchFamily="49" charset="0"/>
              </a:rPr>
              <a:t>End Function</a:t>
            </a:r>
            <a:endParaRPr lang="en-US" sz="2000" dirty="0" smtClean="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6173" y="4095905"/>
            <a:ext cx="6814686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pitchFamily="49" charset="0"/>
              </a:rPr>
              <a:t>Int32 __</a:t>
            </a:r>
            <a:r>
              <a:rPr lang="en-US" sz="2000" dirty="0" err="1" smtClean="0">
                <a:latin typeface="Consolas" pitchFamily="49" charset="0"/>
              </a:rPr>
              <a:t>gc</a:t>
            </a:r>
            <a:r>
              <a:rPr lang="en-US" sz="2000" dirty="0" smtClean="0">
                <a:latin typeface="Consolas" pitchFamily="49" charset="0"/>
              </a:rPr>
              <a:t>* </a:t>
            </a:r>
            <a:r>
              <a:rPr lang="en-US" sz="2000" dirty="0" err="1" smtClean="0">
                <a:latin typeface="Consolas" pitchFamily="49" charset="0"/>
              </a:rPr>
              <a:t>foo</a:t>
            </a:r>
            <a:r>
              <a:rPr lang="en-US" sz="2000" dirty="0" smtClean="0">
                <a:latin typeface="Consolas" pitchFamily="49" charset="0"/>
              </a:rPr>
              <a:t>(String __</a:t>
            </a:r>
            <a:r>
              <a:rPr lang="en-US" sz="2000" dirty="0" err="1" smtClean="0">
                <a:latin typeface="Consolas" pitchFamily="49" charset="0"/>
              </a:rPr>
              <a:t>gc</a:t>
            </a:r>
            <a:r>
              <a:rPr lang="en-US" sz="2000" dirty="0" smtClean="0">
                <a:latin typeface="Consolas" pitchFamily="49" charset="0"/>
              </a:rPr>
              <a:t>* s, Int32 __</a:t>
            </a:r>
            <a:r>
              <a:rPr lang="en-US" sz="2000" dirty="0" err="1" smtClean="0">
                <a:latin typeface="Consolas" pitchFamily="49" charset="0"/>
              </a:rPr>
              <a:t>gc</a:t>
            </a:r>
            <a:r>
              <a:rPr lang="en-US" sz="2000" dirty="0" smtClean="0">
                <a:latin typeface="Consolas" pitchFamily="49" charset="0"/>
              </a:rPr>
              <a:t>* y) </a:t>
            </a:r>
          </a:p>
          <a:p>
            <a:r>
              <a:rPr lang="en-US" sz="2000" dirty="0" smtClean="0">
                <a:latin typeface="Consolas" pitchFamily="49" charset="0"/>
              </a:rPr>
              <a:t>{ </a:t>
            </a:r>
          </a:p>
          <a:p>
            <a:r>
              <a:rPr lang="en-US" sz="2000" dirty="0" smtClean="0">
                <a:latin typeface="Consolas" pitchFamily="49" charset="0"/>
              </a:rPr>
              <a:t>  </a:t>
            </a:r>
            <a:r>
              <a:rPr lang="en-US" sz="2000" b="1" dirty="0" smtClean="0">
                <a:latin typeface="Consolas" pitchFamily="49" charset="0"/>
              </a:rPr>
              <a:t>Contract::Requires</a:t>
            </a:r>
            <a:r>
              <a:rPr lang="en-US" sz="2000" dirty="0" smtClean="0">
                <a:latin typeface="Consolas" pitchFamily="49" charset="0"/>
              </a:rPr>
              <a:t>(s != 0); </a:t>
            </a:r>
          </a:p>
          <a:p>
            <a:r>
              <a:rPr lang="en-US" sz="2000" dirty="0" smtClean="0">
                <a:latin typeface="Consolas" pitchFamily="49" charset="0"/>
              </a:rPr>
              <a:t>  </a:t>
            </a:r>
            <a:r>
              <a:rPr lang="en-US" sz="2000" b="1" dirty="0" smtClean="0">
                <a:latin typeface="Consolas" pitchFamily="49" charset="0"/>
              </a:rPr>
              <a:t>Contract::Requires</a:t>
            </a:r>
            <a:r>
              <a:rPr lang="en-US" sz="2000" dirty="0" smtClean="0">
                <a:latin typeface="Consolas" pitchFamily="49" charset="0"/>
              </a:rPr>
              <a:t>(y &gt; 0);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6659" y="3438144"/>
            <a:ext cx="31242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itchFamily="49" charset="0"/>
              </a:rPr>
              <a:t>VB expressions</a:t>
            </a:r>
            <a:endParaRPr lang="en-US" sz="2400" dirty="0" smtClean="0">
              <a:solidFill>
                <a:schemeClr val="tx1"/>
              </a:solidFill>
              <a:latin typeface="Segoe" pitchFamily="34" charset="0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 bwMode="auto">
          <a:xfrm rot="10800000">
            <a:off x="6212259" y="3361945"/>
            <a:ext cx="914400" cy="307033"/>
          </a:xfrm>
          <a:prstGeom prst="straightConnector1">
            <a:avLst/>
          </a:prstGeom>
          <a:gradFill rotWithShape="0">
            <a:gsLst>
              <a:gs pos="0">
                <a:schemeClr val="folHlink">
                  <a:gamma/>
                  <a:tint val="72941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72941"/>
                  <a:invGamma/>
                </a:schemeClr>
              </a:gs>
            </a:gsLst>
            <a:lin ang="2700000" scaled="1"/>
          </a:gra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292531" y="5896745"/>
            <a:ext cx="31242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itchFamily="49" charset="0"/>
              </a:rPr>
              <a:t>C++ expressions</a:t>
            </a:r>
            <a:endParaRPr lang="en-US" sz="2400" dirty="0" smtClean="0">
              <a:solidFill>
                <a:schemeClr val="tx1"/>
              </a:solidFill>
              <a:latin typeface="Segoe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5416731" y="5419344"/>
            <a:ext cx="551253" cy="657432"/>
          </a:xfrm>
          <a:prstGeom prst="straightConnector1">
            <a:avLst/>
          </a:prstGeom>
          <a:gradFill rotWithShape="0">
            <a:gsLst>
              <a:gs pos="0">
                <a:schemeClr val="folHlink">
                  <a:gamma/>
                  <a:tint val="72941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72941"/>
                  <a:invGamma/>
                </a:schemeClr>
              </a:gs>
            </a:gsLst>
            <a:lin ang="2700000" scaled="1"/>
          </a:gra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73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crash?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it means the program “crashes”?</a:t>
            </a:r>
          </a:p>
          <a:p>
            <a:pPr lvl="1"/>
            <a:r>
              <a:rPr lang="en-US" dirty="0"/>
              <a:t>Segmentation </a:t>
            </a:r>
            <a:r>
              <a:rPr lang="en-US" dirty="0" smtClean="0"/>
              <a:t>fault</a:t>
            </a:r>
          </a:p>
          <a:p>
            <a:pPr lvl="1"/>
            <a:r>
              <a:rPr lang="en-US" dirty="0" smtClean="0"/>
              <a:t>Null pointer exception</a:t>
            </a:r>
          </a:p>
          <a:p>
            <a:pPr lvl="1"/>
            <a:r>
              <a:rPr lang="en-US" dirty="0" smtClean="0"/>
              <a:t>Division by zero</a:t>
            </a:r>
          </a:p>
          <a:p>
            <a:pPr lvl="1"/>
            <a:r>
              <a:rPr lang="en-US" dirty="0" smtClean="0"/>
              <a:t>Index out of bounds</a:t>
            </a:r>
          </a:p>
          <a:p>
            <a:pPr lvl="1"/>
            <a:r>
              <a:rPr lang="en-US" dirty="0" smtClean="0"/>
              <a:t>Out of memory</a:t>
            </a:r>
          </a:p>
          <a:p>
            <a:pPr lvl="1"/>
            <a:r>
              <a:rPr lang="en-US" dirty="0" smtClean="0"/>
              <a:t>….</a:t>
            </a:r>
          </a:p>
          <a:p>
            <a:r>
              <a:rPr lang="en-US" dirty="0" smtClean="0"/>
              <a:t>All just the manifestation of something else…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Hmmmm…..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 I missing something?</a:t>
            </a:r>
          </a:p>
          <a:p>
            <a:r>
              <a:rPr lang="en-US" dirty="0" smtClean="0"/>
              <a:t>Too beautiful to be true?</a:t>
            </a:r>
          </a:p>
          <a:p>
            <a:r>
              <a:rPr lang="en-US" dirty="0" smtClean="0"/>
              <a:t>Ideas????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18" y="1249680"/>
            <a:ext cx="3413370" cy="46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effects!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7088" y="1779102"/>
            <a:ext cx="4839786" cy="286232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pitchFamily="49" charset="0"/>
              </a:rPr>
              <a:t>public class </a:t>
            </a:r>
            <a:r>
              <a:rPr lang="en-US" sz="2000" dirty="0" err="1" smtClean="0">
                <a:latin typeface="Consolas" pitchFamily="49" charset="0"/>
              </a:rPr>
              <a:t>SideEffect</a:t>
            </a:r>
            <a:endParaRPr lang="en-US" sz="2000" dirty="0" smtClean="0">
              <a:latin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</a:rPr>
              <a:t>{</a:t>
            </a:r>
          </a:p>
          <a:p>
            <a:r>
              <a:rPr lang="en-US" sz="2000" dirty="0" smtClean="0">
                <a:latin typeface="Consolas" pitchFamily="49" charset="0"/>
              </a:rPr>
              <a:t> int x;</a:t>
            </a:r>
          </a:p>
          <a:p>
            <a:endParaRPr lang="en-US" sz="2000" dirty="0" smtClean="0">
              <a:latin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</a:rPr>
              <a:t> public void </a:t>
            </a:r>
            <a:r>
              <a:rPr lang="en-US" sz="2000" dirty="0" err="1" smtClean="0">
                <a:latin typeface="Consolas" pitchFamily="49" charset="0"/>
              </a:rPr>
              <a:t>foo</a:t>
            </a:r>
            <a:r>
              <a:rPr lang="en-US" sz="2000" dirty="0" smtClean="0">
                <a:latin typeface="Consolas" pitchFamily="49" charset="0"/>
              </a:rPr>
              <a:t>(</a:t>
            </a:r>
            <a:r>
              <a:rPr lang="en-US" sz="2000" dirty="0" err="1" smtClean="0">
                <a:latin typeface="Consolas" pitchFamily="49" charset="0"/>
              </a:rPr>
              <a:t>SideEffect</a:t>
            </a:r>
            <a:r>
              <a:rPr lang="en-US" sz="2000" dirty="0" smtClean="0">
                <a:latin typeface="Consolas" pitchFamily="49" charset="0"/>
              </a:rPr>
              <a:t> se)</a:t>
            </a:r>
          </a:p>
          <a:p>
            <a:r>
              <a:rPr lang="en-US" sz="2000" dirty="0" smtClean="0">
                <a:latin typeface="Consolas" pitchFamily="49" charset="0"/>
              </a:rPr>
              <a:t> {</a:t>
            </a:r>
          </a:p>
          <a:p>
            <a:r>
              <a:rPr lang="en-US" sz="2000" dirty="0" smtClean="0">
                <a:latin typeface="Consolas" pitchFamily="49" charset="0"/>
              </a:rPr>
              <a:t>  </a:t>
            </a:r>
            <a:r>
              <a:rPr lang="en-US" sz="2000" b="1" dirty="0" err="1" smtClean="0">
                <a:latin typeface="Consolas" pitchFamily="49" charset="0"/>
              </a:rPr>
              <a:t>Contract.Requires</a:t>
            </a:r>
            <a:r>
              <a:rPr lang="en-US" sz="2000" dirty="0" smtClean="0">
                <a:latin typeface="Consolas" pitchFamily="49" charset="0"/>
              </a:rPr>
              <a:t>(</a:t>
            </a:r>
            <a:r>
              <a:rPr lang="en-US" sz="2000" dirty="0" err="1" smtClean="0">
                <a:latin typeface="Consolas" pitchFamily="49" charset="0"/>
              </a:rPr>
              <a:t>XPositive</a:t>
            </a:r>
            <a:r>
              <a:rPr lang="en-US" sz="2000" dirty="0" smtClean="0">
                <a:latin typeface="Consolas" pitchFamily="49" charset="0"/>
              </a:rPr>
              <a:t>());</a:t>
            </a:r>
          </a:p>
          <a:p>
            <a:r>
              <a:rPr lang="en-US" sz="2000" dirty="0" smtClean="0">
                <a:latin typeface="Consolas" pitchFamily="49" charset="0"/>
              </a:rPr>
              <a:t>  //… </a:t>
            </a:r>
          </a:p>
          <a:p>
            <a:r>
              <a:rPr lang="en-US" sz="2000" dirty="0" smtClean="0">
                <a:latin typeface="Consolas" pitchFamily="49" charset="0"/>
              </a:rPr>
              <a:t>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9088" y="4217502"/>
            <a:ext cx="3429144" cy="19389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pitchFamily="49" charset="0"/>
              </a:rPr>
              <a:t>public </a:t>
            </a:r>
            <a:r>
              <a:rPr lang="en-US" sz="2000" dirty="0" err="1" smtClean="0">
                <a:latin typeface="Consolas" pitchFamily="49" charset="0"/>
              </a:rPr>
              <a:t>bool</a:t>
            </a:r>
            <a:r>
              <a:rPr lang="en-US" sz="2000" dirty="0" smtClean="0">
                <a:latin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</a:rPr>
              <a:t>XPositive</a:t>
            </a:r>
            <a:r>
              <a:rPr lang="en-US" sz="2000" dirty="0" smtClean="0">
                <a:latin typeface="Consolas" pitchFamily="49" charset="0"/>
              </a:rPr>
              <a:t>()</a:t>
            </a:r>
          </a:p>
          <a:p>
            <a:r>
              <a:rPr lang="en-US" sz="2000" dirty="0" smtClean="0">
                <a:latin typeface="Consolas" pitchFamily="49" charset="0"/>
              </a:rPr>
              <a:t>{</a:t>
            </a:r>
          </a:p>
          <a:p>
            <a:r>
              <a:rPr lang="en-US" sz="2000" dirty="0" smtClean="0">
                <a:latin typeface="Consolas" pitchFamily="49" charset="0"/>
              </a:rPr>
              <a:t>  int </a:t>
            </a:r>
            <a:r>
              <a:rPr lang="en-US" sz="2000" dirty="0" err="1" smtClean="0">
                <a:latin typeface="Consolas" pitchFamily="49" charset="0"/>
              </a:rPr>
              <a:t>oldx</a:t>
            </a:r>
            <a:r>
              <a:rPr lang="en-US" sz="2000" dirty="0" smtClean="0">
                <a:latin typeface="Consolas" pitchFamily="49" charset="0"/>
              </a:rPr>
              <a:t> = </a:t>
            </a:r>
            <a:r>
              <a:rPr lang="en-US" sz="2000" dirty="0" err="1" smtClean="0">
                <a:latin typeface="Consolas" pitchFamily="49" charset="0"/>
              </a:rPr>
              <a:t>this.x</a:t>
            </a:r>
            <a:r>
              <a:rPr lang="en-US" sz="2000" dirty="0" smtClean="0">
                <a:latin typeface="Consolas" pitchFamily="49" charset="0"/>
              </a:rPr>
              <a:t>;</a:t>
            </a:r>
          </a:p>
          <a:p>
            <a:r>
              <a:rPr lang="en-US" sz="2000" dirty="0" smtClean="0">
                <a:latin typeface="Consolas" pitchFamily="49" charset="0"/>
              </a:rPr>
              <a:t>  </a:t>
            </a:r>
            <a:r>
              <a:rPr lang="en-US" sz="2000" dirty="0" err="1" smtClean="0">
                <a:latin typeface="Consolas" pitchFamily="49" charset="0"/>
              </a:rPr>
              <a:t>this.x</a:t>
            </a:r>
            <a:r>
              <a:rPr lang="en-US" sz="2000" dirty="0" smtClean="0">
                <a:latin typeface="Consolas" pitchFamily="49" charset="0"/>
              </a:rPr>
              <a:t> = -</a:t>
            </a:r>
            <a:r>
              <a:rPr lang="en-US" sz="2000" dirty="0" err="1" smtClean="0">
                <a:latin typeface="Consolas" pitchFamily="49" charset="0"/>
              </a:rPr>
              <a:t>this.x</a:t>
            </a:r>
            <a:r>
              <a:rPr lang="en-US" sz="2000" dirty="0" smtClean="0">
                <a:latin typeface="Consolas" pitchFamily="49" charset="0"/>
              </a:rPr>
              <a:t>;</a:t>
            </a:r>
          </a:p>
          <a:p>
            <a:r>
              <a:rPr lang="en-US" sz="2000" dirty="0" smtClean="0">
                <a:latin typeface="Consolas" pitchFamily="49" charset="0"/>
              </a:rPr>
              <a:t>  return </a:t>
            </a:r>
            <a:r>
              <a:rPr lang="en-US" sz="2000" dirty="0" err="1" smtClean="0">
                <a:latin typeface="Consolas" pitchFamily="49" charset="0"/>
              </a:rPr>
              <a:t>oldx</a:t>
            </a:r>
            <a:r>
              <a:rPr lang="en-US" sz="2000" dirty="0" smtClean="0">
                <a:latin typeface="Consolas" pitchFamily="49" charset="0"/>
              </a:rPr>
              <a:t> &gt; 0;</a:t>
            </a:r>
          </a:p>
          <a:p>
            <a:r>
              <a:rPr lang="en-US" sz="2000" dirty="0" smtClean="0">
                <a:latin typeface="Consolas" pitchFamily="49" charset="0"/>
              </a:rPr>
              <a:t>}</a:t>
            </a:r>
            <a:endParaRPr lang="en-US" sz="2000" dirty="0" smtClean="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7688" y="2083902"/>
            <a:ext cx="3429144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pitchFamily="49" charset="0"/>
              </a:rPr>
              <a:t>public </a:t>
            </a:r>
            <a:r>
              <a:rPr lang="en-US" sz="2000" dirty="0" err="1" smtClean="0">
                <a:latin typeface="Consolas" pitchFamily="49" charset="0"/>
              </a:rPr>
              <a:t>bool</a:t>
            </a:r>
            <a:r>
              <a:rPr lang="en-US" sz="2000" dirty="0" smtClean="0">
                <a:latin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</a:rPr>
              <a:t>XPositive</a:t>
            </a:r>
            <a:r>
              <a:rPr lang="en-US" sz="2000" dirty="0" smtClean="0">
                <a:latin typeface="Consolas" pitchFamily="49" charset="0"/>
              </a:rPr>
              <a:t>()</a:t>
            </a:r>
          </a:p>
          <a:p>
            <a:r>
              <a:rPr lang="en-US" sz="2000" dirty="0" smtClean="0">
                <a:latin typeface="Consolas" pitchFamily="49" charset="0"/>
              </a:rPr>
              <a:t>{</a:t>
            </a:r>
          </a:p>
          <a:p>
            <a:r>
              <a:rPr lang="en-US" sz="2000" dirty="0" smtClean="0">
                <a:latin typeface="Consolas" pitchFamily="49" charset="0"/>
              </a:rPr>
              <a:t>  return </a:t>
            </a:r>
            <a:r>
              <a:rPr lang="en-US" sz="2000" dirty="0" err="1" smtClean="0">
                <a:latin typeface="Consolas" pitchFamily="49" charset="0"/>
              </a:rPr>
              <a:t>this.x</a:t>
            </a:r>
            <a:r>
              <a:rPr lang="en-US" sz="2000" dirty="0" smtClean="0">
                <a:latin typeface="Consolas" pitchFamily="49" charset="0"/>
              </a:rPr>
              <a:t> &gt; 0;</a:t>
            </a:r>
          </a:p>
          <a:p>
            <a:r>
              <a:rPr lang="en-US" sz="2000" dirty="0" smtClean="0">
                <a:latin typeface="Consolas" pitchFamily="49" charset="0"/>
              </a:rPr>
              <a:t>}</a:t>
            </a:r>
            <a:endParaRPr lang="en-US" sz="2000" dirty="0" smtClean="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6684" y="5360500"/>
            <a:ext cx="31242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itchFamily="49" charset="0"/>
              </a:rPr>
              <a:t>Change the state</a:t>
            </a:r>
            <a:endParaRPr lang="en-US" sz="2400" dirty="0" smtClean="0">
              <a:solidFill>
                <a:schemeClr val="tx1"/>
              </a:solidFill>
              <a:latin typeface="Segoe" pitchFamily="34" charset="0"/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 bwMode="auto">
          <a:xfrm flipV="1">
            <a:off x="5580884" y="5360502"/>
            <a:ext cx="1143004" cy="230831"/>
          </a:xfrm>
          <a:prstGeom prst="straightConnector1">
            <a:avLst/>
          </a:prstGeom>
          <a:gradFill rotWithShape="0">
            <a:gsLst>
              <a:gs pos="0">
                <a:schemeClr val="folHlink">
                  <a:gamma/>
                  <a:tint val="72941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72941"/>
                  <a:invGamma/>
                </a:schemeClr>
              </a:gs>
            </a:gsLst>
            <a:lin ang="2700000" scaled="1"/>
          </a:gra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9395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Contracts turn out to be not so simple…</a:t>
            </a:r>
          </a:p>
          <a:p>
            <a:r>
              <a:rPr lang="en-US" dirty="0" smtClean="0"/>
              <a:t>Contracts should be pure</a:t>
            </a:r>
          </a:p>
          <a:p>
            <a:pPr lvl="1"/>
            <a:r>
              <a:rPr lang="en-US" dirty="0" smtClean="0"/>
              <a:t>The evaluation </a:t>
            </a:r>
          </a:p>
          <a:p>
            <a:r>
              <a:rPr lang="en-US" dirty="0" smtClean="0"/>
              <a:t>What is purity?</a:t>
            </a:r>
          </a:p>
          <a:p>
            <a:pPr lvl="1"/>
            <a:r>
              <a:rPr lang="en-US" dirty="0" smtClean="0"/>
              <a:t>Define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CodeContracts &amp; Purity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Agnostic approach</a:t>
            </a:r>
          </a:p>
          <a:p>
            <a:pPr lvl="1"/>
            <a:r>
              <a:rPr lang="en-US" dirty="0" smtClean="0"/>
              <a:t>Method calls appearing in contracts should be marked with [Pure]</a:t>
            </a:r>
          </a:p>
          <a:p>
            <a:r>
              <a:rPr lang="en-US" dirty="0" smtClean="0"/>
              <a:t>User takes responsibility</a:t>
            </a:r>
          </a:p>
          <a:p>
            <a:r>
              <a:rPr lang="en-US" dirty="0" smtClean="0"/>
              <a:t>Brainstorming:</a:t>
            </a:r>
            <a:r>
              <a:rPr lang="en-US" dirty="0"/>
              <a:t> </a:t>
            </a:r>
            <a:r>
              <a:rPr lang="en-US" dirty="0" smtClean="0"/>
              <a:t>How do we check purity?</a:t>
            </a:r>
          </a:p>
          <a:p>
            <a:pPr lvl="1"/>
            <a:r>
              <a:rPr lang="en-US" dirty="0" smtClean="0"/>
              <a:t>Runtime?</a:t>
            </a:r>
          </a:p>
          <a:p>
            <a:pPr lvl="1"/>
            <a:r>
              <a:rPr lang="en-US" dirty="0" smtClean="0"/>
              <a:t>Static time?</a:t>
            </a:r>
          </a:p>
        </p:txBody>
      </p:sp>
    </p:spTree>
    <p:extLst>
      <p:ext uri="{BB962C8B-B14F-4D97-AF65-F5344CB8AC3E}">
        <p14:creationId xmlns:p14="http://schemas.microsoft.com/office/powerpoint/2010/main" val="15362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5749" y="2243328"/>
            <a:ext cx="4980851" cy="31700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Class Field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int x;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int Set(int y)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{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  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Contract.Ensures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this.x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== y);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  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this.x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= y;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} 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746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value?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We’d like to express something about the value returned by a method</a:t>
            </a:r>
          </a:p>
          <a:p>
            <a:pPr lvl="1"/>
            <a:r>
              <a:rPr lang="en-US" dirty="0" smtClean="0"/>
              <a:t>Non-negative,  larger than the input, etc.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70760" y="3669878"/>
            <a:ext cx="6955750" cy="16312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public int Fact(int x)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Contract.Ensures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Contract.Result</a:t>
            </a:r>
            <a:r>
              <a:rPr lang="en-US" sz="2000" b="1" dirty="0" smtClean="0">
                <a:solidFill>
                  <a:schemeClr val="bg1"/>
                </a:solidFill>
                <a:latin typeface="Consolas" pitchFamily="49" charset="0"/>
              </a:rPr>
              <a:t>&lt;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int</a:t>
            </a:r>
            <a:r>
              <a:rPr lang="en-US" sz="2000" b="1" dirty="0" smtClean="0">
                <a:solidFill>
                  <a:schemeClr val="bg1"/>
                </a:solidFill>
                <a:latin typeface="Consolas" pitchFamily="49" charset="0"/>
              </a:rPr>
              <a:t>&gt;()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&gt;= 0);</a:t>
            </a:r>
            <a:b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…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67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&lt;</a:t>
            </a:r>
            <a:r>
              <a:rPr lang="en-US" dirty="0" err="1" smtClean="0"/>
              <a:t>int</a:t>
            </a:r>
            <a:r>
              <a:rPr lang="en-US" dirty="0" smtClean="0"/>
              <a:t>&gt; or &lt;</a:t>
            </a:r>
            <a:r>
              <a:rPr lang="en-US" dirty="0" err="1" smtClean="0"/>
              <a:t>bool</a:t>
            </a:r>
            <a:r>
              <a:rPr lang="en-US" dirty="0" smtClean="0"/>
              <a:t>&gt; ???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5208" y="2565394"/>
            <a:ext cx="6955750" cy="16312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public int Fact(int x)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Contract.Ensures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Contract.Result</a:t>
            </a:r>
            <a:r>
              <a:rPr lang="en-US" sz="2000" b="1" dirty="0" smtClean="0">
                <a:solidFill>
                  <a:schemeClr val="bg1"/>
                </a:solidFill>
                <a:latin typeface="Consolas" pitchFamily="49" charset="0"/>
              </a:rPr>
              <a:t>&lt;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int</a:t>
            </a:r>
            <a:r>
              <a:rPr lang="en-US" sz="2000" b="1" dirty="0" smtClean="0">
                <a:solidFill>
                  <a:schemeClr val="bg1"/>
                </a:solidFill>
                <a:latin typeface="Consolas" pitchFamily="49" charset="0"/>
              </a:rPr>
              <a:t>&gt;()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&gt;= 0);</a:t>
            </a:r>
            <a:b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…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3808" y="3632194"/>
            <a:ext cx="7802136" cy="16312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public 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bool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[] 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ArrayFactory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x)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Contract.Ensures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Contract.Result</a:t>
            </a:r>
            <a:r>
              <a:rPr lang="en-US" sz="2000" b="1" dirty="0" smtClean="0">
                <a:solidFill>
                  <a:schemeClr val="bg1"/>
                </a:solidFill>
                <a:latin typeface="Consolas" pitchFamily="49" charset="0"/>
              </a:rPr>
              <a:t>&lt;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bool</a:t>
            </a:r>
            <a:r>
              <a:rPr lang="en-US" sz="2000" b="1" dirty="0" smtClean="0">
                <a:solidFill>
                  <a:schemeClr val="bg1"/>
                </a:solidFill>
                <a:latin typeface="Consolas" pitchFamily="49" charset="0"/>
              </a:rPr>
              <a:t>[]&gt;()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!= null);</a:t>
            </a:r>
            <a:b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return new 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bool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[x];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26608" y="5274296"/>
            <a:ext cx="4191000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itchFamily="49" charset="0"/>
              </a:rPr>
              <a:t>T </a:t>
            </a:r>
            <a:r>
              <a:rPr lang="en-US" sz="2400" dirty="0" err="1" smtClean="0">
                <a:latin typeface="Consolas" pitchFamily="49" charset="0"/>
              </a:rPr>
              <a:t>Contract.Result</a:t>
            </a:r>
            <a:r>
              <a:rPr lang="en-US" sz="2400" dirty="0" smtClean="0">
                <a:latin typeface="Consolas" pitchFamily="49" charset="0"/>
              </a:rPr>
              <a:t>&lt;T&gt;()</a:t>
            </a:r>
            <a:endParaRPr lang="en-US" sz="2400" dirty="0" smtClean="0">
              <a:solidFill>
                <a:schemeClr val="tx1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We’d like to express relations between the entry and the exit state of the method</a:t>
            </a:r>
          </a:p>
          <a:p>
            <a:pPr lvl="1"/>
            <a:r>
              <a:rPr lang="en-US" dirty="0" smtClean="0"/>
              <a:t>Ex. Incremented by one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7856" y="2930598"/>
            <a:ext cx="6858000" cy="34778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Class Account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int balance;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int Add(int k)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{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  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Contract.Ensures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this.balance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== 	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Contract.Old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this.balance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) + k);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  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this.balance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+= k;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} 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58256" y="3602736"/>
            <a:ext cx="4572000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itchFamily="49" charset="0"/>
              </a:rPr>
              <a:t>T </a:t>
            </a:r>
            <a:r>
              <a:rPr lang="en-US" sz="2400" dirty="0" err="1" smtClean="0">
                <a:latin typeface="Consolas" pitchFamily="49" charset="0"/>
              </a:rPr>
              <a:t>Contract.Old</a:t>
            </a:r>
            <a:r>
              <a:rPr lang="en-US" sz="2400" dirty="0" smtClean="0">
                <a:latin typeface="Consolas" pitchFamily="49" charset="0"/>
              </a:rPr>
              <a:t>&lt;T&gt;(T value)</a:t>
            </a:r>
            <a:endParaRPr lang="en-US" sz="2400" dirty="0" smtClean="0">
              <a:solidFill>
                <a:schemeClr val="tx1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form</a:t>
            </a:r>
          </a:p>
          <a:p>
            <a:pPr lvl="1"/>
            <a:r>
              <a:rPr lang="en-US" dirty="0" err="1" smtClean="0"/>
              <a:t>Contract.ForAll</a:t>
            </a:r>
            <a:r>
              <a:rPr lang="en-US" dirty="0" smtClean="0"/>
              <a:t>(0, </a:t>
            </a:r>
            <a:r>
              <a:rPr lang="en-US" dirty="0" err="1" smtClean="0"/>
              <a:t>a.Length</a:t>
            </a:r>
            <a:r>
              <a:rPr lang="en-US" dirty="0" smtClean="0"/>
              <a:t>, j =&gt; a[j] &gt; 0)</a:t>
            </a:r>
          </a:p>
          <a:p>
            <a:pPr lvl="1"/>
            <a:r>
              <a:rPr lang="en-US" dirty="0" err="1" smtClean="0"/>
              <a:t>Contract.Exists</a:t>
            </a:r>
            <a:r>
              <a:rPr lang="en-US" dirty="0" smtClean="0"/>
              <a:t> (</a:t>
            </a:r>
            <a:r>
              <a:rPr lang="en-US" dirty="0"/>
              <a:t>0, </a:t>
            </a:r>
            <a:r>
              <a:rPr lang="en-US" dirty="0" err="1"/>
              <a:t>a.Length</a:t>
            </a:r>
            <a:r>
              <a:rPr lang="en-US" dirty="0"/>
              <a:t>, j =&gt; a[j] &gt; 0)</a:t>
            </a:r>
          </a:p>
          <a:p>
            <a:r>
              <a:rPr lang="en-US" dirty="0" smtClean="0"/>
              <a:t>Exploit higher order functions in C#</a:t>
            </a:r>
          </a:p>
          <a:p>
            <a:r>
              <a:rPr lang="en-US" dirty="0" smtClean="0"/>
              <a:t>Question: why? </a:t>
            </a:r>
          </a:p>
          <a:p>
            <a:pPr lvl="1"/>
            <a:r>
              <a:rPr lang="en-US" dirty="0" smtClean="0"/>
              <a:t>Can we extend them?</a:t>
            </a:r>
          </a:p>
          <a:p>
            <a:pPr lvl="1"/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45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invariants?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1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5444365" cy="3766185"/>
          </a:xfrm>
        </p:spPr>
        <p:txBody>
          <a:bodyPr/>
          <a:lstStyle/>
          <a:p>
            <a:r>
              <a:rPr lang="en-US" dirty="0" smtClean="0"/>
              <a:t>But what is a crash really?</a:t>
            </a:r>
          </a:p>
          <a:p>
            <a:pPr lvl="1"/>
            <a:r>
              <a:rPr lang="en-US" dirty="0" smtClean="0"/>
              <a:t>Just the manifestation of a bug</a:t>
            </a:r>
          </a:p>
          <a:p>
            <a:r>
              <a:rPr lang="en-US" dirty="0" smtClean="0"/>
              <a:t>And what is a bug?</a:t>
            </a:r>
          </a:p>
          <a:p>
            <a:pPr lvl="1"/>
            <a:r>
              <a:rPr lang="en-US" sz="1800" i="1" dirty="0"/>
              <a:t>"...traced an error in the </a:t>
            </a:r>
            <a:r>
              <a:rPr lang="en-US" sz="1800" i="1" dirty="0">
                <a:hlinkClick r:id="rId2" tooltip="Harvard Mark II"/>
              </a:rPr>
              <a:t>Mark II</a:t>
            </a:r>
            <a:r>
              <a:rPr lang="en-US" sz="1800" i="1" dirty="0"/>
              <a:t> to a moth trapped in a </a:t>
            </a:r>
            <a:r>
              <a:rPr lang="en-US" sz="1800" i="1" dirty="0">
                <a:hlinkClick r:id="rId3" tooltip="Relay"/>
              </a:rPr>
              <a:t>relay</a:t>
            </a:r>
            <a:r>
              <a:rPr lang="en-US" sz="1800" i="1" dirty="0"/>
              <a:t>. The </a:t>
            </a:r>
            <a:r>
              <a:rPr lang="en-US" sz="1800" i="1" dirty="0">
                <a:hlinkClick r:id="rId4" tooltip="Hemiptera"/>
              </a:rPr>
              <a:t>bug</a:t>
            </a:r>
            <a:r>
              <a:rPr lang="en-US" sz="1800" i="1" dirty="0"/>
              <a:t> was carefully removed and taped to a daily log book. Since then, whenever a computer has a problem, it's referred to as a bug." </a:t>
            </a:r>
            <a:endParaRPr lang="en-US" sz="1800" i="1" dirty="0" smtClean="0"/>
          </a:p>
          <a:p>
            <a:pPr marL="4572" lvl="1" indent="0" algn="r">
              <a:buNone/>
            </a:pPr>
            <a:r>
              <a:rPr lang="en-US" dirty="0" smtClean="0"/>
              <a:t>Grace Hopper, 1947</a:t>
            </a:r>
          </a:p>
          <a:p>
            <a:pPr marL="4572" lvl="1" indent="0">
              <a:buNone/>
            </a:pPr>
            <a:r>
              <a:rPr lang="en-US" dirty="0" smtClean="0"/>
              <a:t>BTW, who knows who G. Hopper is?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761" y="2157731"/>
            <a:ext cx="5471095" cy="32001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97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invariants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14611" y="2289049"/>
            <a:ext cx="6858000" cy="31700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Class Account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{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  int balance;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 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  [</a:t>
            </a:r>
            <a:r>
              <a:rPr lang="en-US" sz="2000" b="1" dirty="0" err="1">
                <a:solidFill>
                  <a:schemeClr val="bg1"/>
                </a:solidFill>
                <a:latin typeface="Consolas" pitchFamily="49" charset="0"/>
              </a:rPr>
              <a:t>ContractInvariantMethod</a:t>
            </a:r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]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  protected void </a:t>
            </a:r>
            <a:r>
              <a:rPr lang="en-US" sz="2000" dirty="0" err="1">
                <a:solidFill>
                  <a:schemeClr val="bg1"/>
                </a:solidFill>
                <a:latin typeface="Consolas" pitchFamily="49" charset="0"/>
              </a:rPr>
              <a:t>ObjectInvariant</a:t>
            </a:r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()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  {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     </a:t>
            </a:r>
            <a:r>
              <a:rPr lang="en-US" sz="2000" b="1" dirty="0" err="1">
                <a:solidFill>
                  <a:schemeClr val="bg1"/>
                </a:solidFill>
                <a:latin typeface="Consolas" pitchFamily="49" charset="0"/>
              </a:rPr>
              <a:t>Contract.Invariant</a:t>
            </a:r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(balance &gt;= 0);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  }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25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invariants…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6608" y="1682496"/>
            <a:ext cx="594906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Class1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private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Dictionary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[]&gt; validators;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ContractInvariantMethod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Invariants()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Contract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.Invariant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(validators !=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Class1()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Test();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Pure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Test()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525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67840" y="2011680"/>
            <a:ext cx="8610600" cy="19389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onsolas" pitchFamily="49" charset="0"/>
              </a:rPr>
              <a:t>[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ContractClass</a:t>
            </a:r>
            <a:r>
              <a:rPr lang="en-US" sz="2000" b="1" dirty="0" smtClean="0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typeof</a:t>
            </a:r>
            <a:r>
              <a:rPr lang="en-US" sz="2000" b="1" dirty="0" smtClean="0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b="1" dirty="0" err="1" smtClean="0">
                <a:solidFill>
                  <a:schemeClr val="bg1"/>
                </a:solidFill>
                <a:latin typeface="Consolas" pitchFamily="49" charset="0"/>
              </a:rPr>
              <a:t>WithdrawContracts</a:t>
            </a:r>
            <a:r>
              <a:rPr lang="en-US" sz="2000" b="1" dirty="0" smtClean="0">
                <a:solidFill>
                  <a:schemeClr val="bg1"/>
                </a:solidFill>
                <a:latin typeface="Consolas" pitchFamily="49" charset="0"/>
              </a:rPr>
              <a:t>))]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interface 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</a:rPr>
              <a:t>IWithdraw</a:t>
            </a:r>
            <a:endParaRPr lang="en-US" sz="2000" dirty="0" smtClean="0">
              <a:solidFill>
                <a:schemeClr val="bg1"/>
              </a:solidFill>
              <a:latin typeface="Consolas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long Balance { get; }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  void Withdraw(long money);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7840" y="4069080"/>
            <a:ext cx="8610600" cy="2246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itchFamily="49" charset="0"/>
              </a:rPr>
              <a:t>[</a:t>
            </a:r>
            <a:r>
              <a:rPr lang="en-US" sz="2000" b="1" dirty="0" err="1" smtClean="0">
                <a:latin typeface="Consolas" pitchFamily="49" charset="0"/>
              </a:rPr>
              <a:t>ContractClassFor</a:t>
            </a:r>
            <a:r>
              <a:rPr lang="en-US" sz="2000" b="1" dirty="0" smtClean="0">
                <a:latin typeface="Consolas" pitchFamily="49" charset="0"/>
              </a:rPr>
              <a:t>(</a:t>
            </a:r>
            <a:r>
              <a:rPr lang="en-US" sz="2000" b="1" dirty="0" err="1" smtClean="0">
                <a:latin typeface="Consolas" pitchFamily="49" charset="0"/>
              </a:rPr>
              <a:t>typeof</a:t>
            </a:r>
            <a:r>
              <a:rPr lang="en-US" sz="2000" b="1" dirty="0" smtClean="0">
                <a:latin typeface="Consolas" pitchFamily="49" charset="0"/>
              </a:rPr>
              <a:t>(</a:t>
            </a:r>
            <a:r>
              <a:rPr lang="en-US" sz="2000" b="1" dirty="0" err="1" smtClean="0">
                <a:latin typeface="Consolas" pitchFamily="49" charset="0"/>
              </a:rPr>
              <a:t>IWithdraw</a:t>
            </a:r>
            <a:r>
              <a:rPr lang="en-US" sz="2000" b="1" dirty="0" smtClean="0">
                <a:latin typeface="Consolas" pitchFamily="49" charset="0"/>
              </a:rPr>
              <a:t>))</a:t>
            </a:r>
            <a:r>
              <a:rPr lang="en-US" sz="2000" dirty="0" smtClean="0">
                <a:latin typeface="Consolas" pitchFamily="49" charset="0"/>
              </a:rPr>
              <a:t>]</a:t>
            </a:r>
          </a:p>
          <a:p>
            <a:r>
              <a:rPr lang="en-US" sz="2000" dirty="0" smtClean="0">
                <a:latin typeface="Consolas" pitchFamily="49" charset="0"/>
              </a:rPr>
              <a:t>public class </a:t>
            </a:r>
            <a:r>
              <a:rPr lang="en-US" sz="2000" dirty="0" err="1" smtClean="0">
                <a:latin typeface="Consolas" pitchFamily="49" charset="0"/>
              </a:rPr>
              <a:t>WithdrawContracts</a:t>
            </a:r>
            <a:r>
              <a:rPr lang="en-US" sz="2000" dirty="0" smtClean="0">
                <a:latin typeface="Consolas" pitchFamily="49" charset="0"/>
              </a:rPr>
              <a:t> : </a:t>
            </a:r>
            <a:r>
              <a:rPr lang="en-US" sz="2000" dirty="0" err="1" smtClean="0">
                <a:latin typeface="Consolas" pitchFamily="49" charset="0"/>
              </a:rPr>
              <a:t>IWithdraw</a:t>
            </a:r>
            <a:r>
              <a:rPr lang="en-US" sz="2000" dirty="0" smtClean="0">
                <a:latin typeface="Consolas" pitchFamily="49" charset="0"/>
              </a:rPr>
              <a:t> {</a:t>
            </a:r>
          </a:p>
          <a:p>
            <a:r>
              <a:rPr lang="en-US" sz="2000" dirty="0" smtClean="0">
                <a:latin typeface="Consolas" pitchFamily="49" charset="0"/>
              </a:rPr>
              <a:t>public long Balance { get { 	</a:t>
            </a:r>
            <a:r>
              <a:rPr lang="en-US" sz="2000" b="1" dirty="0" err="1" smtClean="0">
                <a:latin typeface="Consolas" pitchFamily="49" charset="0"/>
              </a:rPr>
              <a:t>Contract.Ensures</a:t>
            </a:r>
            <a:r>
              <a:rPr lang="en-US" sz="2000" b="1" dirty="0" smtClean="0">
                <a:latin typeface="Consolas" pitchFamily="49" charset="0"/>
              </a:rPr>
              <a:t>(</a:t>
            </a:r>
            <a:r>
              <a:rPr lang="en-US" sz="2000" b="1" dirty="0" err="1" smtClean="0">
                <a:latin typeface="Consolas" pitchFamily="49" charset="0"/>
              </a:rPr>
              <a:t>Contract.Result</a:t>
            </a:r>
            <a:r>
              <a:rPr lang="en-US" sz="2000" b="1" dirty="0" smtClean="0">
                <a:latin typeface="Consolas" pitchFamily="49" charset="0"/>
              </a:rPr>
              <a:t>&lt;long&gt;() &gt;= 0</a:t>
            </a:r>
            <a:r>
              <a:rPr lang="en-US" sz="2000" dirty="0" smtClean="0">
                <a:latin typeface="Consolas" pitchFamily="49" charset="0"/>
              </a:rPr>
              <a:t>); 	      	return -111;  } }</a:t>
            </a:r>
          </a:p>
          <a:p>
            <a:r>
              <a:rPr lang="en-US" sz="2000" dirty="0" smtClean="0">
                <a:latin typeface="Consolas" pitchFamily="49" charset="0"/>
              </a:rPr>
              <a:t>public void Withdraw(long money) {</a:t>
            </a:r>
          </a:p>
          <a:p>
            <a:r>
              <a:rPr lang="en-US" sz="2000" dirty="0" smtClean="0">
                <a:latin typeface="Consolas" pitchFamily="49" charset="0"/>
              </a:rPr>
              <a:t>      </a:t>
            </a:r>
            <a:r>
              <a:rPr lang="en-US" sz="2000" b="1" dirty="0" err="1" smtClean="0">
                <a:latin typeface="Consolas" pitchFamily="49" charset="0"/>
              </a:rPr>
              <a:t>Contract.Requires</a:t>
            </a:r>
            <a:r>
              <a:rPr lang="en-US" sz="2000" dirty="0" smtClean="0">
                <a:latin typeface="Consolas" pitchFamily="49" charset="0"/>
              </a:rPr>
              <a:t>(money &lt; </a:t>
            </a:r>
            <a:r>
              <a:rPr lang="en-US" sz="2000" dirty="0" err="1" smtClean="0">
                <a:latin typeface="Consolas" pitchFamily="49" charset="0"/>
              </a:rPr>
              <a:t>this.Balance</a:t>
            </a:r>
            <a:r>
              <a:rPr lang="en-US" sz="2000" dirty="0" smtClean="0">
                <a:latin typeface="Consolas" pitchFamily="49" charset="0"/>
              </a:rPr>
              <a:t>);}}</a:t>
            </a:r>
            <a:endParaRPr lang="en-US" sz="2000" dirty="0" smtClean="0">
              <a:solidFill>
                <a:schemeClr val="bg2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 classes</a:t>
            </a:r>
          </a:p>
          <a:p>
            <a:pPr lvl="1"/>
            <a:r>
              <a:rPr lang="en-US" dirty="0" smtClean="0"/>
              <a:t>Similar to interfaces</a:t>
            </a:r>
          </a:p>
          <a:p>
            <a:r>
              <a:rPr lang="en-US" dirty="0" smtClean="0"/>
              <a:t>out/ref parameters</a:t>
            </a:r>
          </a:p>
          <a:p>
            <a:pPr lvl="1"/>
            <a:r>
              <a:rPr lang="en-US" dirty="0" smtClean="0"/>
              <a:t>Use dummy methods as for Old</a:t>
            </a:r>
          </a:p>
          <a:p>
            <a:r>
              <a:rPr lang="en-US" dirty="0" smtClean="0"/>
              <a:t>Legacy code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90672" y="41855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if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throw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ArgumentNullException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Contract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.EndContractBlock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…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425440" y="114030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SetRefParam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Contract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.Ensures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Contract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.ValueAtReturn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x) == 12);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x = 12;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.NET core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951" y="1908048"/>
            <a:ext cx="8167319" cy="437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Semantics!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Contracts really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toy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Simple while language </a:t>
            </a:r>
          </a:p>
          <a:p>
            <a:pPr lvl="1"/>
            <a:r>
              <a:rPr lang="en-US" dirty="0" smtClean="0"/>
              <a:t>C 	= skip; | C;C | if(e) C else C | while(e) C | x = e; </a:t>
            </a:r>
          </a:p>
          <a:p>
            <a:pPr lvl="1"/>
            <a:r>
              <a:rPr lang="en-US" dirty="0" smtClean="0"/>
              <a:t>E 	= </a:t>
            </a:r>
            <a:r>
              <a:rPr lang="en-US" i="1" dirty="0" smtClean="0"/>
              <a:t>k </a:t>
            </a:r>
            <a:r>
              <a:rPr lang="en-US" dirty="0" smtClean="0"/>
              <a:t>| </a:t>
            </a:r>
            <a:r>
              <a:rPr lang="en-US" i="1" dirty="0" smtClean="0"/>
              <a:t>v </a:t>
            </a:r>
            <a:r>
              <a:rPr lang="en-US" dirty="0" smtClean="0"/>
              <a:t>| E </a:t>
            </a:r>
            <a:r>
              <a:rPr lang="en-US" i="1" dirty="0" smtClean="0"/>
              <a:t>bop</a:t>
            </a:r>
            <a:r>
              <a:rPr lang="en-US" dirty="0" smtClean="0"/>
              <a:t> E | </a:t>
            </a:r>
            <a:r>
              <a:rPr lang="en-US" i="1" dirty="0" err="1" smtClean="0"/>
              <a:t>uop</a:t>
            </a:r>
            <a:r>
              <a:rPr lang="en-US" dirty="0" smtClean="0"/>
              <a:t> E</a:t>
            </a:r>
          </a:p>
          <a:p>
            <a:r>
              <a:rPr lang="en-US" dirty="0" smtClean="0"/>
              <a:t>Easy to extend to function call</a:t>
            </a:r>
          </a:p>
          <a:p>
            <a:pPr lvl="1"/>
            <a:r>
              <a:rPr lang="en-US" dirty="0" smtClean="0"/>
              <a:t>If assume no global variables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08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Concrete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state maps variables to values</a:t>
            </a:r>
          </a:p>
          <a:p>
            <a:pPr lvl="1"/>
            <a:r>
              <a:rPr lang="en-US" dirty="0"/>
              <a:t>Σ </a:t>
            </a:r>
            <a:r>
              <a:rPr lang="en-US" dirty="0" smtClean="0"/>
              <a:t>= </a:t>
            </a:r>
            <a:r>
              <a:rPr lang="en-US" dirty="0"/>
              <a:t>[V → Z</a:t>
            </a:r>
            <a:r>
              <a:rPr lang="en-US" dirty="0" smtClean="0"/>
              <a:t>]</a:t>
            </a:r>
          </a:p>
          <a:p>
            <a:r>
              <a:rPr lang="en-US" dirty="0" smtClean="0"/>
              <a:t>A program property is a subset of Σ</a:t>
            </a:r>
          </a:p>
          <a:p>
            <a:pPr lvl="1"/>
            <a:r>
              <a:rPr lang="en-US" dirty="0" smtClean="0"/>
              <a:t>P = </a:t>
            </a:r>
            <a:r>
              <a:rPr lang="en-US" dirty="0"/>
              <a:t>℘(Σ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strongest program property is the semantics </a:t>
            </a:r>
          </a:p>
          <a:p>
            <a:pPr lvl="1"/>
            <a:r>
              <a:rPr lang="en-US" dirty="0" smtClean="0"/>
              <a:t>C</a:t>
            </a:r>
            <a:r>
              <a:rPr lang="en-US" dirty="0"/>
              <a:t> </a:t>
            </a:r>
            <a:r>
              <a:rPr lang="en-US" dirty="0" smtClean="0"/>
              <a:t>⟦P⟧ </a:t>
            </a:r>
            <a:r>
              <a:rPr lang="en-US" dirty="0"/>
              <a:t>= </a:t>
            </a:r>
            <a:r>
              <a:rPr lang="en-US" dirty="0" smtClean="0"/>
              <a:t>{ ⟦P⟧ }</a:t>
            </a:r>
          </a:p>
        </p:txBody>
      </p:sp>
    </p:spTree>
    <p:extLst>
      <p:ext uri="{BB962C8B-B14F-4D97-AF65-F5344CB8AC3E}">
        <p14:creationId xmlns:p14="http://schemas.microsoft.com/office/powerpoint/2010/main" val="17619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998134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12;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x + 3;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534525" y="4858259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{ σ ∈ Σ | σ(x) = 15 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148" y="3698267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σ ∈ Σ | σ(x) = 15 ∨ σ(x) = 27}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77312" y="366979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σ ∈ Σ | σ(x) = 15 ∨ σ(x) = 5}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96329" y="20208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86809" y="2222345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σ ∈ Σ | σ(x) ≥ 0 </a:t>
            </a: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16" name="Straight Connector 15"/>
          <p:cNvCxnSpPr>
            <a:stCxn id="8" idx="0"/>
            <a:endCxn id="12" idx="2"/>
          </p:cNvCxnSpPr>
          <p:nvPr/>
        </p:nvCxnSpPr>
        <p:spPr>
          <a:xfrm flipH="1" flipV="1">
            <a:off x="4334602" y="4039124"/>
            <a:ext cx="2162687" cy="819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0"/>
            <a:endCxn id="10" idx="2"/>
          </p:cNvCxnSpPr>
          <p:nvPr/>
        </p:nvCxnSpPr>
        <p:spPr>
          <a:xfrm flipV="1">
            <a:off x="6497289" y="4067599"/>
            <a:ext cx="2280760" cy="79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" idx="0"/>
            <a:endCxn id="14" idx="2"/>
          </p:cNvCxnSpPr>
          <p:nvPr/>
        </p:nvCxnSpPr>
        <p:spPr>
          <a:xfrm flipV="1">
            <a:off x="4334602" y="2591677"/>
            <a:ext cx="2256461" cy="107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0"/>
            <a:endCxn id="14" idx="2"/>
          </p:cNvCxnSpPr>
          <p:nvPr/>
        </p:nvCxnSpPr>
        <p:spPr>
          <a:xfrm flipH="1" flipV="1">
            <a:off x="6591063" y="2591677"/>
            <a:ext cx="2186986" cy="110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93034" y="144997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σ ∈ Σ | σ(x) ≥ </a:t>
            </a:r>
            <a:r>
              <a:rPr lang="en-US" dirty="0" smtClean="0"/>
              <a:t>-15 }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46632" y="78227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Σ</a:t>
            </a:r>
            <a:endParaRPr lang="en-US" dirty="0"/>
          </a:p>
        </p:txBody>
      </p:sp>
      <p:cxnSp>
        <p:nvCxnSpPr>
          <p:cNvPr id="28" name="Straight Connector 27"/>
          <p:cNvCxnSpPr>
            <a:stCxn id="14" idx="0"/>
          </p:cNvCxnSpPr>
          <p:nvPr/>
        </p:nvCxnSpPr>
        <p:spPr>
          <a:xfrm flipV="1">
            <a:off x="6591063" y="1767315"/>
            <a:ext cx="0" cy="45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" idx="0"/>
            <a:endCxn id="26" idx="2"/>
          </p:cNvCxnSpPr>
          <p:nvPr/>
        </p:nvCxnSpPr>
        <p:spPr>
          <a:xfrm flipH="1" flipV="1">
            <a:off x="6591063" y="1151608"/>
            <a:ext cx="1" cy="298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3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properties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form a complete lattice</a:t>
            </a:r>
          </a:p>
          <a:p>
            <a:pPr lvl="1"/>
            <a:r>
              <a:rPr lang="en-US" dirty="0"/>
              <a:t>〈℘(Σ), ⊆, ∪, ∩, ⊥, ⊤</a:t>
            </a:r>
            <a:r>
              <a:rPr lang="en-US" dirty="0" smtClean="0"/>
              <a:t>〉</a:t>
            </a:r>
          </a:p>
          <a:p>
            <a:r>
              <a:rPr lang="en-US" dirty="0" smtClean="0"/>
              <a:t>The lower in the lattice, the more precise the information</a:t>
            </a:r>
          </a:p>
          <a:p>
            <a:r>
              <a:rPr lang="en-US" dirty="0" smtClean="0"/>
              <a:t>Idea: Properties are the best specifications</a:t>
            </a:r>
          </a:p>
          <a:p>
            <a:pPr lvl="1"/>
            <a:r>
              <a:rPr lang="en-US" dirty="0" smtClean="0"/>
              <a:t>Precondition: </a:t>
            </a:r>
            <a:r>
              <a:rPr lang="en-US" dirty="0"/>
              <a:t>℘(Σ)</a:t>
            </a:r>
            <a:endParaRPr lang="en-US" dirty="0" smtClean="0"/>
          </a:p>
          <a:p>
            <a:pPr lvl="1"/>
            <a:r>
              <a:rPr lang="en-US" dirty="0" smtClean="0"/>
              <a:t>Postcondition: </a:t>
            </a:r>
            <a:r>
              <a:rPr lang="en-US" dirty="0"/>
              <a:t>℘(</a:t>
            </a:r>
            <a:r>
              <a:rPr lang="en-US" dirty="0" smtClean="0"/>
              <a:t>Σ x Σ)</a:t>
            </a:r>
          </a:p>
          <a:p>
            <a:pPr lvl="2"/>
            <a:r>
              <a:rPr lang="en-US" dirty="0" smtClean="0"/>
              <a:t>Should relate input and output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8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 Hopper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6072162" cy="3767328"/>
          </a:xfrm>
        </p:spPr>
        <p:txBody>
          <a:bodyPr/>
          <a:lstStyle/>
          <a:p>
            <a:r>
              <a:rPr lang="en-US" dirty="0" smtClean="0"/>
              <a:t>Ph.D. in Math from Yale</a:t>
            </a:r>
          </a:p>
          <a:p>
            <a:r>
              <a:rPr lang="en-US" dirty="0" smtClean="0"/>
              <a:t>Developed first compiler ever</a:t>
            </a:r>
          </a:p>
          <a:p>
            <a:r>
              <a:rPr lang="en-US" dirty="0" smtClean="0"/>
              <a:t>Conceptualized machine-independent languages</a:t>
            </a:r>
          </a:p>
          <a:p>
            <a:pPr lvl="1"/>
            <a:r>
              <a:rPr lang="en-US" dirty="0" smtClean="0"/>
              <a:t>Led to development of COBOL</a:t>
            </a:r>
          </a:p>
          <a:p>
            <a:r>
              <a:rPr lang="en-US" dirty="0" smtClean="0"/>
              <a:t>Created the term “debugging”</a:t>
            </a:r>
          </a:p>
          <a:p>
            <a:r>
              <a:rPr lang="en-US" dirty="0" smtClean="0"/>
              <a:t>Rear-Admiral of USA Navy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1295" y="1998663"/>
            <a:ext cx="2983622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Ignore integer overflows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7306" y="310286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x +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1;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74079" y="2840483"/>
            <a:ext cx="1688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Precondition: </a:t>
            </a:r>
            <a:r>
              <a:rPr lang="en-US" dirty="0"/>
              <a:t> </a:t>
            </a:r>
            <a:r>
              <a:rPr lang="en-US" dirty="0" smtClean="0"/>
              <a:t>Σ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74080" y="3564529"/>
            <a:ext cx="408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Postcondition: </a:t>
            </a:r>
            <a:r>
              <a:rPr lang="en-US" dirty="0"/>
              <a:t> { </a:t>
            </a:r>
            <a:r>
              <a:rPr lang="en-US" dirty="0" smtClean="0"/>
              <a:t>〈σ</a:t>
            </a:r>
            <a:r>
              <a:rPr lang="en-US" dirty="0"/>
              <a:t>, σ</a:t>
            </a:r>
            <a:r>
              <a:rPr lang="en-US" dirty="0" smtClean="0"/>
              <a:t>’〉 </a:t>
            </a:r>
            <a:r>
              <a:rPr lang="en-US" dirty="0"/>
              <a:t>| σ(x) = σ’(x)-1 }   </a:t>
            </a:r>
          </a:p>
        </p:txBody>
      </p:sp>
    </p:spTree>
    <p:extLst>
      <p:ext uri="{BB962C8B-B14F-4D97-AF65-F5344CB8AC3E}">
        <p14:creationId xmlns:p14="http://schemas.microsoft.com/office/powerpoint/2010/main" val="114911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Hoare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program with sets of states</a:t>
            </a:r>
          </a:p>
          <a:p>
            <a:r>
              <a:rPr lang="en-US" dirty="0" smtClean="0"/>
              <a:t>Provide axiomatic rules to reason on the specification</a:t>
            </a:r>
          </a:p>
          <a:p>
            <a:pPr lvl="1"/>
            <a:r>
              <a:rPr lang="en-US" dirty="0" smtClean="0"/>
              <a:t>Think of it as well-formed specifications</a:t>
            </a:r>
          </a:p>
          <a:p>
            <a:r>
              <a:rPr lang="en-US" dirty="0" smtClean="0"/>
              <a:t>Not tied to a particular specification language</a:t>
            </a:r>
          </a:p>
          <a:p>
            <a:pPr lvl="1"/>
            <a:r>
              <a:rPr lang="en-US" dirty="0" smtClean="0"/>
              <a:t>The specification language is just an abstraction</a:t>
            </a:r>
          </a:p>
          <a:p>
            <a:pPr lvl="2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 logic, separation logic, etc.</a:t>
            </a:r>
          </a:p>
          <a:p>
            <a:pPr lvl="2"/>
            <a:r>
              <a:rPr lang="en-US" dirty="0" smtClean="0"/>
              <a:t>We will see it later</a:t>
            </a:r>
          </a:p>
          <a:p>
            <a:r>
              <a:rPr lang="en-US" dirty="0" smtClean="0"/>
              <a:t>Define rules by induction on the program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80282" y="215367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∅ } C { </a:t>
            </a:r>
            <a:r>
              <a:rPr lang="en-US" dirty="0" smtClean="0"/>
              <a:t>P }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0282" y="281813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P } C { </a:t>
            </a:r>
            <a:r>
              <a:rPr lang="en-US" dirty="0" smtClean="0"/>
              <a:t>Σ 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6076" y="348869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P } skip { </a:t>
            </a:r>
            <a:r>
              <a:rPr lang="en-US" dirty="0" smtClean="0"/>
              <a:t>P }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7224" y="215367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∀ </a:t>
            </a:r>
            <a:r>
              <a:rPr lang="en-US" dirty="0" smtClean="0"/>
              <a:t>P, Q </a:t>
            </a:r>
            <a:r>
              <a:rPr lang="en-US" dirty="0"/>
              <a:t>∈ ℘(Σ)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80282" y="4149105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P } assert e { { σ ∈ P | ⟦</a:t>
            </a:r>
            <a:r>
              <a:rPr lang="en-US" dirty="0" err="1" smtClean="0"/>
              <a:t>e⟧σ</a:t>
            </a:r>
            <a:r>
              <a:rPr lang="en-US" dirty="0" smtClean="0"/>
              <a:t> </a:t>
            </a:r>
            <a:r>
              <a:rPr lang="en-US" dirty="0"/>
              <a:t>= true }  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5336" y="480951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P } </a:t>
            </a:r>
            <a:r>
              <a:rPr lang="en-US" dirty="0" smtClean="0"/>
              <a:t>x = e </a:t>
            </a:r>
            <a:r>
              <a:rPr lang="en-US" dirty="0"/>
              <a:t>{ { </a:t>
            </a:r>
            <a:r>
              <a:rPr lang="en-US" dirty="0" smtClean="0"/>
              <a:t>σ </a:t>
            </a:r>
            <a:r>
              <a:rPr lang="en-US" dirty="0"/>
              <a:t>∈ P</a:t>
            </a:r>
            <a:r>
              <a:rPr lang="en-US" dirty="0" smtClean="0"/>
              <a:t> | σ’ = σ[x ↦ </a:t>
            </a:r>
            <a:r>
              <a:rPr lang="en-US" dirty="0"/>
              <a:t>⟦</a:t>
            </a:r>
            <a:r>
              <a:rPr lang="en-US" dirty="0" smtClean="0"/>
              <a:t>e</a:t>
            </a:r>
            <a:r>
              <a:rPr lang="en-US" dirty="0"/>
              <a:t>⟧</a:t>
            </a:r>
            <a:r>
              <a:rPr lang="en-US" dirty="0" smtClean="0"/>
              <a:t> }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0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Deductive Rules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90016" y="1822704"/>
            <a:ext cx="2657856" cy="738664"/>
            <a:chOff x="890016" y="1822704"/>
            <a:chExt cx="2657856" cy="738664"/>
          </a:xfrm>
        </p:grpSpPr>
        <p:sp>
          <p:nvSpPr>
            <p:cNvPr id="6" name="TextBox 5"/>
            <p:cNvSpPr txBox="1"/>
            <p:nvPr/>
          </p:nvSpPr>
          <p:spPr>
            <a:xfrm>
              <a:off x="1018032" y="1822704"/>
              <a:ext cx="2412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P } C</a:t>
              </a:r>
              <a:r>
                <a:rPr lang="en-US" baseline="-25000" dirty="0"/>
                <a:t>1</a:t>
              </a:r>
              <a:r>
                <a:rPr lang="en-US" dirty="0"/>
                <a:t> { S }   { S } C</a:t>
              </a:r>
              <a:r>
                <a:rPr lang="en-US" baseline="-25000" dirty="0"/>
                <a:t>2</a:t>
              </a:r>
              <a:r>
                <a:rPr lang="en-US" dirty="0"/>
                <a:t> { Q </a:t>
              </a:r>
              <a:r>
                <a:rPr lang="en-US" dirty="0" smtClean="0"/>
                <a:t>}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41225" y="2192036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P } C</a:t>
              </a:r>
              <a:r>
                <a:rPr lang="en-US" baseline="-25000" dirty="0"/>
                <a:t>1</a:t>
              </a:r>
              <a:r>
                <a:rPr lang="en-US" dirty="0"/>
                <a:t>; C</a:t>
              </a:r>
              <a:r>
                <a:rPr lang="en-US" baseline="-25000" dirty="0"/>
                <a:t>2</a:t>
              </a:r>
              <a:r>
                <a:rPr lang="en-US" dirty="0"/>
                <a:t> { Q </a:t>
              </a:r>
              <a:r>
                <a:rPr lang="en-US" dirty="0" smtClean="0"/>
                <a:t>}</a:t>
              </a:r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890016" y="2192036"/>
              <a:ext cx="26578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57224" y="3111570"/>
            <a:ext cx="4743864" cy="738664"/>
            <a:chOff x="890016" y="1822704"/>
            <a:chExt cx="4743864" cy="738664"/>
          </a:xfrm>
        </p:grpSpPr>
        <p:sp>
          <p:nvSpPr>
            <p:cNvPr id="12" name="TextBox 11"/>
            <p:cNvSpPr txBox="1"/>
            <p:nvPr/>
          </p:nvSpPr>
          <p:spPr>
            <a:xfrm>
              <a:off x="1018032" y="1822704"/>
              <a:ext cx="448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P </a:t>
              </a:r>
              <a:r>
                <a:rPr lang="en-US" dirty="0" smtClean="0"/>
                <a:t>∩ </a:t>
              </a:r>
              <a:r>
                <a:rPr lang="en-US" dirty="0"/>
                <a:t>⟦</a:t>
              </a:r>
              <a:r>
                <a:rPr lang="en-US" dirty="0" smtClean="0"/>
                <a:t>e</a:t>
              </a:r>
              <a:r>
                <a:rPr lang="en-US" dirty="0"/>
                <a:t>⟧ </a:t>
              </a:r>
              <a:r>
                <a:rPr lang="en-US" dirty="0" smtClean="0"/>
                <a:t>(P) } </a:t>
              </a:r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 { </a:t>
              </a:r>
              <a:r>
                <a:rPr lang="en-US" dirty="0" smtClean="0"/>
                <a:t>Q</a:t>
              </a:r>
              <a:r>
                <a:rPr lang="en-US" baseline="-25000" dirty="0"/>
                <a:t>1</a:t>
              </a:r>
              <a:r>
                <a:rPr lang="en-US" dirty="0" smtClean="0"/>
                <a:t> }   {P ∩ </a:t>
              </a:r>
              <a:r>
                <a:rPr lang="en-US" dirty="0"/>
                <a:t>⟦</a:t>
              </a:r>
              <a:r>
                <a:rPr lang="en-US" dirty="0" smtClean="0"/>
                <a:t>!e</a:t>
              </a:r>
              <a:r>
                <a:rPr lang="en-US" dirty="0"/>
                <a:t>⟧ </a:t>
              </a:r>
              <a:r>
                <a:rPr lang="en-US" dirty="0" smtClean="0"/>
                <a:t>(</a:t>
              </a:r>
              <a:r>
                <a:rPr lang="en-US" dirty="0"/>
                <a:t>P)</a:t>
              </a:r>
              <a:r>
                <a:rPr lang="en-US" dirty="0" smtClean="0"/>
                <a:t> </a:t>
              </a:r>
              <a:r>
                <a:rPr lang="en-US" dirty="0"/>
                <a:t>} C</a:t>
              </a:r>
              <a:r>
                <a:rPr lang="en-US" baseline="-25000" dirty="0"/>
                <a:t>2</a:t>
              </a:r>
              <a:r>
                <a:rPr lang="en-US" dirty="0"/>
                <a:t> { </a:t>
              </a:r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}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41225" y="2192036"/>
              <a:ext cx="2837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P } </a:t>
              </a:r>
              <a:r>
                <a:rPr lang="en-US" dirty="0"/>
                <a:t>if(e) C</a:t>
              </a:r>
              <a:r>
                <a:rPr lang="en-US" baseline="-25000" dirty="0"/>
                <a:t>1</a:t>
              </a:r>
              <a:r>
                <a:rPr lang="en-US" dirty="0" smtClean="0"/>
                <a:t> </a:t>
              </a:r>
              <a:r>
                <a:rPr lang="en-US" dirty="0"/>
                <a:t>else </a:t>
              </a:r>
              <a:r>
                <a:rPr lang="en-US" dirty="0" smtClean="0"/>
                <a:t>C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{ </a:t>
              </a:r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r>
                <a:rPr lang="en-US" dirty="0"/>
                <a:t>∪</a:t>
              </a:r>
              <a:r>
                <a:rPr lang="en-US" baseline="-25000" dirty="0" smtClean="0"/>
                <a:t> </a:t>
              </a:r>
              <a:r>
                <a:rPr lang="en-US" dirty="0" smtClean="0"/>
                <a:t>Q</a:t>
              </a:r>
              <a:r>
                <a:rPr lang="en-US" baseline="-25000" dirty="0" smtClean="0"/>
                <a:t>2 </a:t>
              </a:r>
              <a:r>
                <a:rPr lang="en-US" dirty="0" smtClean="0"/>
                <a:t>}</a:t>
              </a:r>
              <a:endParaRPr lang="en-US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890016" y="2192036"/>
              <a:ext cx="47438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57224" y="4434741"/>
            <a:ext cx="4817016" cy="1107996"/>
            <a:chOff x="657224" y="4065409"/>
            <a:chExt cx="4817016" cy="1107996"/>
          </a:xfrm>
        </p:grpSpPr>
        <p:grpSp>
          <p:nvGrpSpPr>
            <p:cNvPr id="16" name="Group 15"/>
            <p:cNvGrpSpPr/>
            <p:nvPr/>
          </p:nvGrpSpPr>
          <p:grpSpPr>
            <a:xfrm>
              <a:off x="730376" y="4219568"/>
              <a:ext cx="4743864" cy="953837"/>
              <a:chOff x="835152" y="1822704"/>
              <a:chExt cx="4743864" cy="543758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018032" y="1822704"/>
                <a:ext cx="184731" cy="18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063017" y="2182608"/>
                <a:ext cx="1992853" cy="18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{ P } </a:t>
                </a:r>
                <a:r>
                  <a:rPr lang="en-US" dirty="0" smtClean="0"/>
                  <a:t>while (e</a:t>
                </a:r>
                <a:r>
                  <a:rPr lang="en-US" dirty="0"/>
                  <a:t>) </a:t>
                </a:r>
                <a:r>
                  <a:rPr lang="en-US" dirty="0" smtClean="0"/>
                  <a:t>C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{ Q</a:t>
                </a:r>
                <a:r>
                  <a:rPr lang="en-US" baseline="-25000" dirty="0"/>
                  <a:t> </a:t>
                </a:r>
                <a:r>
                  <a:rPr lang="en-US" dirty="0" smtClean="0"/>
                  <a:t>}</a:t>
                </a:r>
                <a:endParaRPr lang="en-US" dirty="0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835152" y="2182608"/>
                <a:ext cx="474386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657224" y="406540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 </a:t>
              </a:r>
              <a:r>
                <a:rPr lang="en-US" dirty="0" smtClean="0"/>
                <a:t>⊆ I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7224" y="4373727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</a:t>
              </a:r>
              <a:r>
                <a:rPr lang="en-US" dirty="0" smtClean="0"/>
                <a:t>I </a:t>
              </a:r>
              <a:r>
                <a:rPr lang="en-US" dirty="0"/>
                <a:t>∩</a:t>
              </a:r>
              <a:r>
                <a:rPr lang="en-US" dirty="0" smtClean="0"/>
                <a:t> </a:t>
              </a:r>
              <a:r>
                <a:rPr lang="en-US" dirty="0"/>
                <a:t>⟦</a:t>
              </a:r>
              <a:r>
                <a:rPr lang="en-US" dirty="0" smtClean="0"/>
                <a:t>e</a:t>
              </a:r>
              <a:r>
                <a:rPr lang="en-US" dirty="0"/>
                <a:t>⟧ </a:t>
              </a:r>
              <a:r>
                <a:rPr lang="en-US" dirty="0" smtClean="0"/>
                <a:t>(</a:t>
              </a:r>
              <a:r>
                <a:rPr lang="en-US" dirty="0"/>
                <a:t>P)</a:t>
              </a:r>
              <a:r>
                <a:rPr lang="en-US" dirty="0" smtClean="0"/>
                <a:t>} S { J </a:t>
              </a:r>
              <a:r>
                <a:rPr lang="en-US" dirty="0"/>
                <a:t>}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34957" y="4065409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</a:t>
              </a:r>
              <a:r>
                <a:rPr lang="en-US" dirty="0" smtClean="0"/>
                <a:t> ⊆ I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30997" y="4422828"/>
              <a:ext cx="1694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 </a:t>
              </a:r>
              <a:r>
                <a:rPr lang="en-US" dirty="0"/>
                <a:t>∩ </a:t>
              </a:r>
              <a:r>
                <a:rPr lang="en-US" dirty="0" smtClean="0"/>
                <a:t>⟦!e</a:t>
              </a:r>
              <a:r>
                <a:rPr lang="en-US" dirty="0"/>
                <a:t>⟧ </a:t>
              </a:r>
              <a:r>
                <a:rPr lang="en-US" dirty="0" smtClean="0"/>
                <a:t>(</a:t>
              </a:r>
              <a:r>
                <a:rPr lang="en-US" dirty="0"/>
                <a:t>P</a:t>
              </a:r>
              <a:r>
                <a:rPr lang="en-US" dirty="0" smtClean="0"/>
                <a:t>) ⊆ Q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42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 Rules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0016" y="1822704"/>
            <a:ext cx="3372879" cy="738664"/>
            <a:chOff x="890016" y="1822704"/>
            <a:chExt cx="3372879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1018032" y="1822704"/>
              <a:ext cx="3244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P </a:t>
              </a:r>
              <a:r>
                <a:rPr lang="en-US" dirty="0"/>
                <a:t>⊆ </a:t>
              </a:r>
              <a:r>
                <a:rPr lang="en-US" dirty="0" smtClean="0"/>
                <a:t> P’     { P’ </a:t>
              </a:r>
              <a:r>
                <a:rPr lang="en-US" dirty="0"/>
                <a:t>} </a:t>
              </a:r>
              <a:r>
                <a:rPr lang="en-US" dirty="0" smtClean="0"/>
                <a:t>C </a:t>
              </a:r>
              <a:r>
                <a:rPr lang="en-US" dirty="0"/>
                <a:t>{ </a:t>
              </a:r>
              <a:r>
                <a:rPr lang="en-US" dirty="0" smtClean="0"/>
                <a:t>Q’ }      Q’ ⊆ Q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38341" y="2192036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P } </a:t>
              </a:r>
              <a:r>
                <a:rPr lang="en-US" dirty="0" smtClean="0"/>
                <a:t>C { </a:t>
              </a:r>
              <a:r>
                <a:rPr lang="en-US" dirty="0"/>
                <a:t>Q </a:t>
              </a:r>
              <a:r>
                <a:rPr lang="en-US" dirty="0" smtClean="0"/>
                <a:t>}</a:t>
              </a:r>
              <a:endParaRPr 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90016" y="2192036"/>
              <a:ext cx="3304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944880" y="3200400"/>
            <a:ext cx="3357297" cy="738664"/>
            <a:chOff x="890016" y="1822704"/>
            <a:chExt cx="2657856" cy="738664"/>
          </a:xfrm>
        </p:grpSpPr>
        <p:sp>
          <p:nvSpPr>
            <p:cNvPr id="14" name="TextBox 13"/>
            <p:cNvSpPr txBox="1"/>
            <p:nvPr/>
          </p:nvSpPr>
          <p:spPr>
            <a:xfrm>
              <a:off x="1018032" y="1822704"/>
              <a:ext cx="229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</a:t>
              </a:r>
              <a:r>
                <a:rPr lang="en-US" dirty="0" smtClean="0"/>
                <a:t>P</a:t>
              </a:r>
              <a:r>
                <a:rPr lang="en-US" baseline="-25000" dirty="0"/>
                <a:t>1</a:t>
              </a:r>
              <a:r>
                <a:rPr lang="en-US" dirty="0" smtClean="0"/>
                <a:t> </a:t>
              </a:r>
              <a:r>
                <a:rPr lang="en-US" dirty="0"/>
                <a:t>} </a:t>
              </a:r>
              <a:r>
                <a:rPr lang="en-US" dirty="0" smtClean="0"/>
                <a:t>C </a:t>
              </a:r>
              <a:r>
                <a:rPr lang="en-US" dirty="0"/>
                <a:t>{ </a:t>
              </a:r>
              <a:r>
                <a:rPr lang="en-US" dirty="0" smtClean="0"/>
                <a:t>Q</a:t>
              </a:r>
              <a:r>
                <a:rPr lang="en-US" baseline="-25000" dirty="0"/>
                <a:t>1</a:t>
              </a:r>
              <a:r>
                <a:rPr lang="en-US" dirty="0" smtClean="0"/>
                <a:t> </a:t>
              </a:r>
              <a:r>
                <a:rPr lang="en-US" dirty="0"/>
                <a:t>}   </a:t>
              </a:r>
              <a:r>
                <a:rPr lang="en-US" dirty="0" smtClean="0"/>
                <a:t>     { P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} </a:t>
              </a:r>
              <a:r>
                <a:rPr lang="en-US" dirty="0" smtClean="0"/>
                <a:t>C </a:t>
              </a:r>
              <a:r>
                <a:rPr lang="en-US" dirty="0"/>
                <a:t>{ </a:t>
              </a:r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}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1921" y="2192036"/>
              <a:ext cx="1760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{P</a:t>
              </a:r>
              <a:r>
                <a:rPr lang="en-US" baseline="-25000" dirty="0" smtClean="0"/>
                <a:t>1 </a:t>
              </a:r>
              <a:r>
                <a:rPr lang="en-US" dirty="0"/>
                <a:t>∪ </a:t>
              </a:r>
              <a:r>
                <a:rPr lang="en-US" dirty="0" smtClean="0"/>
                <a:t>P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} </a:t>
              </a:r>
              <a:r>
                <a:rPr lang="en-US" dirty="0" smtClean="0"/>
                <a:t>C {</a:t>
              </a:r>
              <a:r>
                <a:rPr lang="en-US" dirty="0"/>
                <a:t>Q</a:t>
              </a:r>
              <a:r>
                <a:rPr lang="en-US" baseline="-25000" dirty="0" smtClean="0"/>
                <a:t>1 </a:t>
              </a:r>
              <a:r>
                <a:rPr lang="en-US" dirty="0"/>
                <a:t>∪ </a:t>
              </a:r>
              <a:r>
                <a:rPr lang="en-US" dirty="0" smtClean="0"/>
                <a:t>Q</a:t>
              </a:r>
              <a:r>
                <a:rPr lang="en-US" baseline="-25000" dirty="0"/>
                <a:t>2</a:t>
              </a:r>
              <a:r>
                <a:rPr lang="en-US" dirty="0" smtClean="0"/>
                <a:t> }</a:t>
              </a:r>
              <a:endParaRPr lang="en-US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90016" y="2192036"/>
              <a:ext cx="26578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944879" y="4669536"/>
            <a:ext cx="3357297" cy="738664"/>
            <a:chOff x="890016" y="1822704"/>
            <a:chExt cx="2657856" cy="738664"/>
          </a:xfrm>
        </p:grpSpPr>
        <p:sp>
          <p:nvSpPr>
            <p:cNvPr id="18" name="TextBox 17"/>
            <p:cNvSpPr txBox="1"/>
            <p:nvPr/>
          </p:nvSpPr>
          <p:spPr>
            <a:xfrm>
              <a:off x="1018032" y="1822704"/>
              <a:ext cx="229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</a:t>
              </a:r>
              <a:r>
                <a:rPr lang="en-US" dirty="0" smtClean="0"/>
                <a:t>P</a:t>
              </a:r>
              <a:r>
                <a:rPr lang="en-US" baseline="-25000" dirty="0"/>
                <a:t>1</a:t>
              </a:r>
              <a:r>
                <a:rPr lang="en-US" dirty="0" smtClean="0"/>
                <a:t> </a:t>
              </a:r>
              <a:r>
                <a:rPr lang="en-US" dirty="0"/>
                <a:t>} </a:t>
              </a:r>
              <a:r>
                <a:rPr lang="en-US" dirty="0" smtClean="0"/>
                <a:t>C </a:t>
              </a:r>
              <a:r>
                <a:rPr lang="en-US" dirty="0"/>
                <a:t>{ </a:t>
              </a:r>
              <a:r>
                <a:rPr lang="en-US" dirty="0" smtClean="0"/>
                <a:t>Q</a:t>
              </a:r>
              <a:r>
                <a:rPr lang="en-US" baseline="-25000" dirty="0"/>
                <a:t>1</a:t>
              </a:r>
              <a:r>
                <a:rPr lang="en-US" dirty="0" smtClean="0"/>
                <a:t> </a:t>
              </a:r>
              <a:r>
                <a:rPr lang="en-US" dirty="0"/>
                <a:t>}   </a:t>
              </a:r>
              <a:r>
                <a:rPr lang="en-US" dirty="0" smtClean="0"/>
                <a:t>     { P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} </a:t>
              </a:r>
              <a:r>
                <a:rPr lang="en-US" dirty="0" smtClean="0"/>
                <a:t>C </a:t>
              </a:r>
              <a:r>
                <a:rPr lang="en-US" dirty="0"/>
                <a:t>{ </a:t>
              </a:r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}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1921" y="2192036"/>
              <a:ext cx="1760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{P</a:t>
              </a:r>
              <a:r>
                <a:rPr lang="en-US" baseline="-25000" dirty="0" smtClean="0"/>
                <a:t>1 </a:t>
              </a:r>
              <a:r>
                <a:rPr lang="en-US" dirty="0"/>
                <a:t>∩</a:t>
              </a:r>
              <a:r>
                <a:rPr lang="en-US" dirty="0" smtClean="0"/>
                <a:t> P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} </a:t>
              </a:r>
              <a:r>
                <a:rPr lang="en-US" dirty="0" smtClean="0"/>
                <a:t>C {</a:t>
              </a:r>
              <a:r>
                <a:rPr lang="en-US" dirty="0"/>
                <a:t>Q</a:t>
              </a:r>
              <a:r>
                <a:rPr lang="en-US" baseline="-25000" dirty="0" smtClean="0"/>
                <a:t>1 </a:t>
              </a:r>
              <a:r>
                <a:rPr lang="en-US" dirty="0"/>
                <a:t>∩</a:t>
              </a:r>
              <a:r>
                <a:rPr lang="en-US" dirty="0" smtClean="0"/>
                <a:t> Q</a:t>
              </a:r>
              <a:r>
                <a:rPr lang="en-US" baseline="-25000" dirty="0"/>
                <a:t>2</a:t>
              </a:r>
              <a:r>
                <a:rPr lang="en-US" dirty="0" smtClean="0"/>
                <a:t> }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90016" y="2192036"/>
              <a:ext cx="26578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 contract P, Q </a:t>
            </a:r>
            <a:r>
              <a:rPr lang="el-GR" dirty="0"/>
              <a:t>∈ ℘(Σ) × ℘(Σ</a:t>
            </a:r>
            <a:r>
              <a:rPr lang="el-GR" dirty="0" smtClean="0"/>
              <a:t>)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is valid for C iff {P} C {Q}</a:t>
            </a:r>
          </a:p>
          <a:p>
            <a:r>
              <a:rPr lang="en-US" dirty="0" smtClean="0"/>
              <a:t>Example: {</a:t>
            </a:r>
            <a:r>
              <a:rPr lang="el-GR" dirty="0"/>
              <a:t>Σ</a:t>
            </a:r>
            <a:r>
              <a:rPr lang="en-US" dirty="0" smtClean="0"/>
              <a:t>} </a:t>
            </a:r>
            <a:r>
              <a:rPr lang="en-US" dirty="0"/>
              <a:t>C </a:t>
            </a:r>
            <a:r>
              <a:rPr lang="en-US" dirty="0" smtClean="0"/>
              <a:t>{</a:t>
            </a:r>
            <a:r>
              <a:rPr lang="el-GR" dirty="0"/>
              <a:t>Σ</a:t>
            </a:r>
            <a:r>
              <a:rPr lang="en-US" dirty="0" smtClean="0"/>
              <a:t>}</a:t>
            </a:r>
          </a:p>
          <a:p>
            <a:r>
              <a:rPr lang="en-US" dirty="0" smtClean="0"/>
              <a:t>Some specification methods use sets</a:t>
            </a:r>
          </a:p>
          <a:p>
            <a:pPr lvl="1"/>
            <a:r>
              <a:rPr lang="en-US" dirty="0" smtClean="0"/>
              <a:t>Z, B method, TLA+</a:t>
            </a:r>
          </a:p>
          <a:p>
            <a:r>
              <a:rPr lang="en-US" dirty="0" smtClean="0"/>
              <a:t>Problems?</a:t>
            </a:r>
          </a:p>
          <a:p>
            <a:pPr lvl="1"/>
            <a:r>
              <a:rPr lang="en-US" dirty="0" smtClean="0"/>
              <a:t>Sets are not computer-representable</a:t>
            </a:r>
          </a:p>
          <a:p>
            <a:r>
              <a:rPr lang="en-US" dirty="0" smtClean="0"/>
              <a:t>Solution?</a:t>
            </a:r>
          </a:p>
          <a:p>
            <a:pPr lvl="1"/>
            <a:r>
              <a:rPr lang="en-US" dirty="0" smtClean="0"/>
              <a:t>Perform abstraction!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Contracts specification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 language L to express our contracts</a:t>
            </a:r>
          </a:p>
          <a:p>
            <a:pPr lvl="1"/>
            <a:r>
              <a:rPr lang="en-US" dirty="0" smtClean="0"/>
              <a:t>L is generated by some grammar</a:t>
            </a:r>
          </a:p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How many words are in L?</a:t>
            </a:r>
          </a:p>
          <a:p>
            <a:pPr lvl="1"/>
            <a:r>
              <a:rPr lang="en-US" dirty="0" smtClean="0"/>
              <a:t>How many concrete properties we have?</a:t>
            </a:r>
          </a:p>
        </p:txBody>
      </p:sp>
    </p:spTree>
    <p:extLst>
      <p:ext uri="{BB962C8B-B14F-4D97-AF65-F5344CB8AC3E}">
        <p14:creationId xmlns:p14="http://schemas.microsoft.com/office/powerpoint/2010/main" val="209366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contract languages, and in general specification languages, are incomplete</a:t>
            </a:r>
          </a:p>
          <a:p>
            <a:r>
              <a:rPr lang="en-US" dirty="0" smtClean="0"/>
              <a:t>A particular language can capture only a subset of the properties</a:t>
            </a:r>
          </a:p>
          <a:p>
            <a:pPr lvl="1"/>
            <a:r>
              <a:rPr lang="en-US" dirty="0" smtClean="0"/>
              <a:t>There will always be some concrete property you cannot specify</a:t>
            </a:r>
          </a:p>
          <a:p>
            <a:r>
              <a:rPr lang="en-US" dirty="0" smtClean="0"/>
              <a:t>Example: First order logic</a:t>
            </a:r>
          </a:p>
          <a:p>
            <a:pPr lvl="1"/>
            <a:r>
              <a:rPr lang="en-US" dirty="0" smtClean="0"/>
              <a:t>Cannot express </a:t>
            </a:r>
            <a:r>
              <a:rPr lang="en-US" u="sng" dirty="0" smtClean="0"/>
              <a:t>only </a:t>
            </a:r>
            <a:r>
              <a:rPr lang="en-US" dirty="0" smtClean="0"/>
              <a:t>reachability, the relation of equality, natural numbers …</a:t>
            </a:r>
          </a:p>
          <a:p>
            <a:pPr lvl="2"/>
            <a:r>
              <a:rPr lang="en-US" dirty="0" smtClean="0"/>
              <a:t>Compactness theorem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29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contract language L represents some concrete properties</a:t>
            </a:r>
          </a:p>
          <a:p>
            <a:r>
              <a:rPr lang="en-US" dirty="0" smtClean="0"/>
              <a:t>How to formalize it?</a:t>
            </a:r>
          </a:p>
          <a:p>
            <a:r>
              <a:rPr lang="en-US" dirty="0" smtClean="0"/>
              <a:t>First, let’s put some constraints on L</a:t>
            </a:r>
          </a:p>
          <a:p>
            <a:pPr lvl="1"/>
            <a:r>
              <a:rPr lang="en-US" dirty="0" smtClean="0"/>
              <a:t>Should express truth</a:t>
            </a:r>
          </a:p>
          <a:p>
            <a:pPr lvl="2"/>
            <a:r>
              <a:rPr lang="en-US" dirty="0" smtClean="0"/>
              <a:t>true ∈ L</a:t>
            </a:r>
          </a:p>
          <a:p>
            <a:pPr lvl="1"/>
            <a:r>
              <a:rPr lang="en-US" dirty="0" smtClean="0"/>
              <a:t>Should express falsehood</a:t>
            </a:r>
          </a:p>
          <a:p>
            <a:pPr lvl="2"/>
            <a:r>
              <a:rPr lang="en-US" dirty="0" smtClean="0"/>
              <a:t>false ∈ L</a:t>
            </a:r>
          </a:p>
          <a:p>
            <a:pPr lvl="1"/>
            <a:r>
              <a:rPr lang="en-US" dirty="0" smtClean="0"/>
              <a:t>Should express precision</a:t>
            </a:r>
          </a:p>
          <a:p>
            <a:pPr lvl="2"/>
            <a:r>
              <a:rPr lang="en-US" dirty="0" smtClean="0"/>
              <a:t>⇒ </a:t>
            </a:r>
            <a:r>
              <a:rPr lang="en-US" dirty="0"/>
              <a:t>∈ L</a:t>
            </a:r>
          </a:p>
          <a:p>
            <a:pPr lvl="3"/>
            <a:r>
              <a:rPr lang="en-US" dirty="0" smtClean="0"/>
              <a:t>Ex. false ⇒ true</a:t>
            </a:r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language L is a logic, with false, true, ⇒</a:t>
            </a:r>
          </a:p>
          <a:p>
            <a:r>
              <a:rPr lang="en-US" dirty="0" smtClean="0"/>
              <a:t>In general L can be seen as a partial order with bottom, top</a:t>
            </a:r>
          </a:p>
          <a:p>
            <a:pPr lvl="1"/>
            <a:r>
              <a:rPr lang="en-US" dirty="0"/>
              <a:t>∀ p, q ∈ L</a:t>
            </a:r>
          </a:p>
          <a:p>
            <a:pPr lvl="2"/>
            <a:r>
              <a:rPr lang="en-US" dirty="0"/>
              <a:t>p ⇒ p</a:t>
            </a:r>
            <a:endParaRPr lang="en-US" dirty="0" smtClean="0"/>
          </a:p>
          <a:p>
            <a:pPr lvl="2"/>
            <a:r>
              <a:rPr lang="en-US" dirty="0" smtClean="0"/>
              <a:t>If p ⇒ q and q </a:t>
            </a:r>
            <a:r>
              <a:rPr lang="en-US" dirty="0"/>
              <a:t>⇒ </a:t>
            </a:r>
            <a:r>
              <a:rPr lang="en-US" dirty="0" smtClean="0"/>
              <a:t>p then p = q</a:t>
            </a:r>
          </a:p>
          <a:p>
            <a:pPr lvl="2"/>
            <a:r>
              <a:rPr lang="en-US" dirty="0" smtClean="0"/>
              <a:t>If p⇒ q’ and q’ ⇒ q then p ⇒  q </a:t>
            </a:r>
          </a:p>
          <a:p>
            <a:pPr lvl="2"/>
            <a:r>
              <a:rPr lang="en-US" dirty="0"/>
              <a:t>false ⇒ p</a:t>
            </a:r>
          </a:p>
          <a:p>
            <a:pPr lvl="2"/>
            <a:r>
              <a:rPr lang="en-US" dirty="0"/>
              <a:t>p ⇒ true</a:t>
            </a:r>
          </a:p>
          <a:p>
            <a:pPr lvl="2"/>
            <a:r>
              <a:rPr lang="en-US" dirty="0"/>
              <a:t>if p ⇒ false then p = false</a:t>
            </a:r>
          </a:p>
          <a:p>
            <a:pPr lvl="2"/>
            <a:r>
              <a:rPr lang="en-US" dirty="0"/>
              <a:t>if true ⇒ p then p = true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bugs…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20" y="499533"/>
            <a:ext cx="4505325" cy="59087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399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Logic, contract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 it is a partial order 〈L, ⇒, </a:t>
            </a:r>
            <a:r>
              <a:rPr lang="en-US" dirty="0" smtClean="0"/>
              <a:t>∨, </a:t>
            </a:r>
            <a:r>
              <a:rPr lang="en-US" dirty="0"/>
              <a:t>∧ </a:t>
            </a:r>
            <a:r>
              <a:rPr lang="en-US" dirty="0" smtClean="0"/>
              <a:t>, false, true〉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868" y="2659064"/>
            <a:ext cx="6661486" cy="27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2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Model/Semantics of the Logic?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 meaning to formulas</a:t>
            </a:r>
          </a:p>
          <a:p>
            <a:pPr lvl="1"/>
            <a:r>
              <a:rPr lang="en-US" dirty="0" smtClean="0"/>
              <a:t>Relate them to concrete properties</a:t>
            </a:r>
          </a:p>
          <a:p>
            <a:r>
              <a:rPr lang="en-US" dirty="0" smtClean="0"/>
              <a:t>Via a concretization function </a:t>
            </a:r>
            <a:r>
              <a:rPr lang="en-US" dirty="0"/>
              <a:t>γ</a:t>
            </a:r>
            <a:endParaRPr lang="en-US" dirty="0" smtClean="0"/>
          </a:p>
          <a:p>
            <a:pPr lvl="1"/>
            <a:r>
              <a:rPr lang="en-US" dirty="0"/>
              <a:t>γ ∈ L → ℘(Σ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Properties per γ?</a:t>
            </a:r>
          </a:p>
          <a:p>
            <a:pPr lvl="1"/>
            <a:r>
              <a:rPr lang="en-US" dirty="0"/>
              <a:t>γ(false) = </a:t>
            </a:r>
            <a:r>
              <a:rPr lang="en-US" dirty="0" smtClean="0"/>
              <a:t>∅</a:t>
            </a:r>
          </a:p>
          <a:p>
            <a:pPr lvl="1"/>
            <a:r>
              <a:rPr lang="en-US" dirty="0" smtClean="0"/>
              <a:t>γ(true) </a:t>
            </a:r>
            <a:r>
              <a:rPr lang="en-US" dirty="0"/>
              <a:t>= </a:t>
            </a:r>
            <a:r>
              <a:rPr lang="en-US" dirty="0" smtClean="0"/>
              <a:t>Σ</a:t>
            </a:r>
          </a:p>
          <a:p>
            <a:r>
              <a:rPr lang="en-US" dirty="0" smtClean="0"/>
              <a:t>What about p ⇒ q?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5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Concretization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300"/>
              </a:spcBef>
            </a:pPr>
            <a:r>
              <a:rPr lang="en-US" dirty="0"/>
              <a:t>Intuition ⇒ </a:t>
            </a:r>
            <a:r>
              <a:rPr lang="en-US" dirty="0" smtClean="0"/>
              <a:t>expresses </a:t>
            </a:r>
            <a:r>
              <a:rPr lang="en-US" dirty="0"/>
              <a:t>the amount of information we </a:t>
            </a:r>
            <a:r>
              <a:rPr lang="en-US" dirty="0" smtClean="0"/>
              <a:t>have</a:t>
            </a:r>
          </a:p>
          <a:p>
            <a:r>
              <a:rPr lang="en-US" dirty="0" smtClean="0"/>
              <a:t>Concretization should preserve the information</a:t>
            </a:r>
          </a:p>
          <a:p>
            <a:pPr lvl="1"/>
            <a:r>
              <a:rPr lang="en-US" dirty="0" smtClean="0"/>
              <a:t>No miracles!	</a:t>
            </a:r>
          </a:p>
          <a:p>
            <a:r>
              <a:rPr lang="en-US" dirty="0" smtClean="0"/>
              <a:t>Therefore concretization should be monotonic</a:t>
            </a:r>
          </a:p>
          <a:p>
            <a:pPr lvl="1"/>
            <a:r>
              <a:rPr lang="en-US" dirty="0" smtClean="0"/>
              <a:t>If p ⇒ q then </a:t>
            </a:r>
            <a:r>
              <a:rPr lang="en-US" dirty="0"/>
              <a:t>γ(p) ⊆</a:t>
            </a:r>
            <a:r>
              <a:rPr lang="en-US" dirty="0" smtClean="0"/>
              <a:t> </a:t>
            </a:r>
            <a:r>
              <a:rPr lang="en-US" dirty="0"/>
              <a:t>γ(q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What about the converse?</a:t>
            </a:r>
          </a:p>
          <a:p>
            <a:pPr lvl="1"/>
            <a:r>
              <a:rPr lang="en-US" dirty="0" smtClean="0"/>
              <a:t>If P ⊆ Q then … 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 of monotonicity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Exercise: Prove those two identities</a:t>
            </a:r>
          </a:p>
          <a:p>
            <a:pPr lvl="1"/>
            <a:r>
              <a:rPr lang="en-US" dirty="0" smtClean="0"/>
              <a:t>γ(p</a:t>
            </a:r>
            <a:r>
              <a:rPr lang="en-US" dirty="0"/>
              <a:t>) ∪ γ(q) ⊆ γ(p ∨ q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γ(p ∧ q) ⊆ γ(p) ∩ γ(q)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contract language L and two formula p, q in L</a:t>
            </a:r>
          </a:p>
          <a:p>
            <a:r>
              <a:rPr lang="en-US" dirty="0" smtClean="0"/>
              <a:t>We say that p, q is a valid contract for C iff</a:t>
            </a:r>
          </a:p>
          <a:p>
            <a:pPr lvl="1"/>
            <a:r>
              <a:rPr lang="en-US" dirty="0" smtClean="0"/>
              <a:t>{ γ(p</a:t>
            </a:r>
            <a:r>
              <a:rPr lang="en-US" dirty="0"/>
              <a:t>) </a:t>
            </a:r>
            <a:r>
              <a:rPr lang="en-US" dirty="0" smtClean="0"/>
              <a:t>} C { γ(q) }</a:t>
            </a:r>
          </a:p>
          <a:p>
            <a:r>
              <a:rPr lang="en-US" dirty="0" smtClean="0"/>
              <a:t>And we can define the validity in the abstract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{</a:t>
            </a:r>
            <a:r>
              <a:rPr lang="en-US" dirty="0" smtClean="0"/>
              <a:t> p 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dirty="0"/>
              <a:t> C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dirty="0" smtClean="0"/>
              <a:t>q 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r>
              <a:rPr lang="en-US" dirty="0" smtClean="0"/>
              <a:t> ⇔ </a:t>
            </a:r>
            <a:r>
              <a:rPr lang="en-US" dirty="0"/>
              <a:t>{ γ(p) } C { γ(q) </a:t>
            </a:r>
            <a:r>
              <a:rPr lang="en-US" dirty="0" smtClean="0"/>
              <a:t>}</a:t>
            </a:r>
          </a:p>
          <a:p>
            <a:r>
              <a:rPr lang="en-US" dirty="0" smtClean="0"/>
              <a:t>Idea: </a:t>
            </a:r>
          </a:p>
          <a:p>
            <a:pPr lvl="1"/>
            <a:r>
              <a:rPr lang="en-US" dirty="0" smtClean="0"/>
              <a:t>Replace all the concrete rules with abstract ones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157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80282" y="2153674"/>
            <a:ext cx="15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{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false }</a:t>
            </a:r>
            <a:r>
              <a:rPr lang="en-US" dirty="0" smtClean="0"/>
              <a:t> </a:t>
            </a:r>
            <a:r>
              <a:rPr lang="en-US" dirty="0"/>
              <a:t>C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0282" y="281813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dirty="0" smtClean="0"/>
              <a:t>p 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dirty="0"/>
              <a:t> C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true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6076" y="348869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dirty="0" smtClean="0"/>
              <a:t>p 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dirty="0"/>
              <a:t> skip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0282" y="414910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dirty="0" smtClean="0"/>
              <a:t>p 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r>
              <a:rPr lang="en-US" dirty="0" smtClean="0"/>
              <a:t> assert </a:t>
            </a:r>
            <a:r>
              <a:rPr lang="en-US" dirty="0"/>
              <a:t>e </a:t>
            </a:r>
            <a:r>
              <a:rPr lang="en-US" dirty="0" smtClean="0">
                <a:solidFill>
                  <a:srgbClr val="FF0000"/>
                </a:solidFill>
              </a:rPr>
              <a:t>{</a:t>
            </a:r>
            <a:r>
              <a:rPr lang="en-US" dirty="0"/>
              <a:t>p ∧ </a:t>
            </a:r>
            <a:r>
              <a:rPr lang="en-US" dirty="0" smtClean="0"/>
              <a:t>q</a:t>
            </a:r>
            <a:r>
              <a:rPr lang="en-US" dirty="0" smtClean="0">
                <a:solidFill>
                  <a:srgbClr val="FF0000"/>
                </a:solidFill>
              </a:rPr>
              <a:t> }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5336" y="480951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dirty="0" smtClean="0"/>
              <a:t>p[x ↦ e] </a:t>
            </a:r>
            <a:r>
              <a:rPr lang="en-US" dirty="0" smtClean="0">
                <a:solidFill>
                  <a:srgbClr val="FF0000"/>
                </a:solidFill>
              </a:rPr>
              <a:t>} </a:t>
            </a:r>
            <a:r>
              <a:rPr lang="en-US" dirty="0" smtClean="0"/>
              <a:t>x = e </a:t>
            </a:r>
            <a:r>
              <a:rPr lang="en-US" dirty="0" smtClean="0">
                <a:solidFill>
                  <a:srgbClr val="FF0000"/>
                </a:solidFill>
              </a:rPr>
              <a:t>{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7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Deductive Rules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Extra hypotheses on L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hould have negation ¬</a:t>
            </a:r>
          </a:p>
          <a:p>
            <a:pPr lvl="2"/>
            <a:r>
              <a:rPr lang="en-US" dirty="0" smtClean="0"/>
              <a:t>Otherwise?</a:t>
            </a:r>
          </a:p>
          <a:p>
            <a:pPr lvl="1"/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90016" y="1822704"/>
            <a:ext cx="2657856" cy="738664"/>
            <a:chOff x="890016" y="1822704"/>
            <a:chExt cx="2657856" cy="738664"/>
          </a:xfrm>
        </p:grpSpPr>
        <p:sp>
          <p:nvSpPr>
            <p:cNvPr id="6" name="TextBox 5"/>
            <p:cNvSpPr txBox="1"/>
            <p:nvPr/>
          </p:nvSpPr>
          <p:spPr>
            <a:xfrm>
              <a:off x="1018032" y="1822704"/>
              <a:ext cx="2353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smtClean="0"/>
                <a:t>p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C</a:t>
              </a:r>
              <a:r>
                <a:rPr lang="en-US" baseline="-25000" dirty="0"/>
                <a:t>1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smtClean="0"/>
                <a:t>s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smtClean="0"/>
                <a:t>s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C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smtClean="0"/>
                <a:t>q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41225" y="2192036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smtClean="0"/>
                <a:t>p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C</a:t>
              </a:r>
              <a:r>
                <a:rPr lang="en-US" baseline="-25000" dirty="0"/>
                <a:t>1</a:t>
              </a:r>
              <a:r>
                <a:rPr lang="en-US" dirty="0"/>
                <a:t>; C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smtClean="0"/>
                <a:t>q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890016" y="2192036"/>
              <a:ext cx="26578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57224" y="3111570"/>
            <a:ext cx="4743864" cy="738664"/>
            <a:chOff x="890016" y="1822704"/>
            <a:chExt cx="4743864" cy="738664"/>
          </a:xfrm>
        </p:grpSpPr>
        <p:sp>
          <p:nvSpPr>
            <p:cNvPr id="12" name="TextBox 11"/>
            <p:cNvSpPr txBox="1"/>
            <p:nvPr/>
          </p:nvSpPr>
          <p:spPr>
            <a:xfrm>
              <a:off x="1018032" y="1822704"/>
              <a:ext cx="3345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smtClean="0"/>
                <a:t>p ∧ e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r>
                <a:rPr lang="en-US" dirty="0" smtClean="0"/>
                <a:t> </a:t>
              </a:r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/>
                <a:t>q</a:t>
              </a:r>
              <a:r>
                <a:rPr lang="en-US" baseline="-25000" dirty="0" smtClean="0"/>
                <a:t>1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r>
                <a:rPr lang="en-US" dirty="0" smtClean="0"/>
                <a:t>   </a:t>
              </a:r>
              <a:r>
                <a:rPr lang="en-US" dirty="0" smtClean="0">
                  <a:solidFill>
                    <a:srgbClr val="FF0000"/>
                  </a:solidFill>
                </a:rPr>
                <a:t>{</a:t>
              </a:r>
              <a:r>
                <a:rPr lang="en-US" dirty="0" smtClean="0"/>
                <a:t>p ∧ </a:t>
              </a:r>
              <a:r>
                <a:rPr lang="en-US" dirty="0"/>
                <a:t>¬</a:t>
              </a:r>
              <a:r>
                <a:rPr lang="en-US" dirty="0" smtClean="0"/>
                <a:t>e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r>
                <a:rPr lang="en-US" dirty="0" smtClean="0"/>
                <a:t> </a:t>
              </a:r>
              <a:r>
                <a:rPr lang="en-US" dirty="0"/>
                <a:t>C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/>
                <a:t>q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41225" y="2192036"/>
              <a:ext cx="2770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P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</a:t>
              </a:r>
              <a:r>
                <a:rPr lang="en-US" dirty="0"/>
                <a:t>if(e) C</a:t>
              </a:r>
              <a:r>
                <a:rPr lang="en-US" baseline="-25000" dirty="0"/>
                <a:t>1</a:t>
              </a:r>
              <a:r>
                <a:rPr lang="en-US" dirty="0" smtClean="0"/>
                <a:t> </a:t>
              </a:r>
              <a:r>
                <a:rPr lang="en-US" dirty="0"/>
                <a:t>else </a:t>
              </a:r>
              <a:r>
                <a:rPr lang="en-US" dirty="0" smtClean="0"/>
                <a:t>C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r>
                <a:rPr lang="en-US" dirty="0"/>
                <a:t>∨</a:t>
              </a:r>
              <a:r>
                <a:rPr lang="en-US" baseline="-25000" dirty="0" smtClean="0"/>
                <a:t> </a:t>
              </a:r>
              <a:r>
                <a:rPr lang="en-US" dirty="0"/>
                <a:t>q</a:t>
              </a:r>
              <a:r>
                <a:rPr lang="en-US" baseline="-25000" dirty="0" smtClean="0"/>
                <a:t>2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890016" y="2192036"/>
              <a:ext cx="47438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57224" y="4434741"/>
            <a:ext cx="4817016" cy="1154821"/>
            <a:chOff x="657224" y="4065409"/>
            <a:chExt cx="4817016" cy="1154821"/>
          </a:xfrm>
        </p:grpSpPr>
        <p:grpSp>
          <p:nvGrpSpPr>
            <p:cNvPr id="16" name="Group 15"/>
            <p:cNvGrpSpPr/>
            <p:nvPr/>
          </p:nvGrpSpPr>
          <p:grpSpPr>
            <a:xfrm>
              <a:off x="730376" y="4219569"/>
              <a:ext cx="4743864" cy="1000661"/>
              <a:chOff x="835152" y="1822704"/>
              <a:chExt cx="4743864" cy="570451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018032" y="1822704"/>
                <a:ext cx="184731" cy="18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085572" y="2182608"/>
                <a:ext cx="1962397" cy="210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{</a:t>
                </a:r>
                <a:r>
                  <a:rPr lang="en-US" dirty="0"/>
                  <a:t> </a:t>
                </a:r>
                <a:r>
                  <a:rPr lang="en-US" dirty="0" smtClean="0"/>
                  <a:t>p </a:t>
                </a:r>
                <a:r>
                  <a:rPr lang="en-US" dirty="0">
                    <a:solidFill>
                      <a:srgbClr val="FF0000"/>
                    </a:solidFill>
                  </a:rPr>
                  <a:t>}</a:t>
                </a:r>
                <a:r>
                  <a:rPr lang="en-US" dirty="0"/>
                  <a:t> </a:t>
                </a:r>
                <a:r>
                  <a:rPr lang="en-US" dirty="0" smtClean="0"/>
                  <a:t>while (e</a:t>
                </a:r>
                <a:r>
                  <a:rPr lang="en-US" dirty="0"/>
                  <a:t>) </a:t>
                </a:r>
                <a:r>
                  <a:rPr lang="en-US" dirty="0" smtClean="0"/>
                  <a:t>C</a:t>
                </a:r>
                <a:r>
                  <a:rPr lang="en-US" baseline="-25000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{</a:t>
                </a:r>
                <a:r>
                  <a:rPr lang="en-US" dirty="0" smtClean="0"/>
                  <a:t> q</a:t>
                </a:r>
                <a:r>
                  <a:rPr lang="en-US" baseline="-25000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}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835152" y="2182608"/>
                <a:ext cx="474386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657224" y="4065409"/>
              <a:ext cx="879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 </a:t>
              </a:r>
              <a:r>
                <a:rPr lang="en-US" dirty="0"/>
                <a:t>⇒ </a:t>
              </a:r>
              <a:r>
                <a:rPr lang="en-US" dirty="0" err="1" smtClean="0"/>
                <a:t>inv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7224" y="4373727"/>
              <a:ext cx="1559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err="1" smtClean="0"/>
                <a:t>inv</a:t>
              </a:r>
              <a:r>
                <a:rPr lang="en-US" dirty="0" smtClean="0"/>
                <a:t> ∧ e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r>
                <a:rPr lang="en-US" dirty="0" smtClean="0"/>
                <a:t> S </a:t>
              </a:r>
              <a:r>
                <a:rPr lang="en-US" dirty="0" smtClean="0">
                  <a:solidFill>
                    <a:srgbClr val="FF0000"/>
                  </a:solidFill>
                </a:rPr>
                <a:t>{</a:t>
              </a:r>
              <a:r>
                <a:rPr lang="en-US" dirty="0" smtClean="0"/>
                <a:t> j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34957" y="4065409"/>
              <a:ext cx="812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 </a:t>
              </a:r>
              <a:r>
                <a:rPr lang="en-US" dirty="0"/>
                <a:t>⇒</a:t>
              </a:r>
              <a:r>
                <a:rPr lang="en-US" dirty="0" smtClean="0"/>
                <a:t> </a:t>
              </a:r>
              <a:r>
                <a:rPr lang="en-US" dirty="0" err="1" smtClean="0"/>
                <a:t>inv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30997" y="4422828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 </a:t>
              </a:r>
              <a:r>
                <a:rPr lang="en-US" dirty="0"/>
                <a:t>∧</a:t>
              </a:r>
              <a:r>
                <a:rPr lang="en-US" dirty="0" smtClean="0"/>
                <a:t> </a:t>
              </a:r>
              <a:r>
                <a:rPr lang="en-US" dirty="0"/>
                <a:t>¬</a:t>
              </a:r>
              <a:r>
                <a:rPr lang="en-US" dirty="0" smtClean="0"/>
                <a:t>e </a:t>
              </a:r>
              <a:r>
                <a:rPr lang="en-US" dirty="0"/>
                <a:t>⇒</a:t>
              </a:r>
              <a:r>
                <a:rPr lang="en-US" dirty="0" smtClean="0"/>
                <a:t> </a:t>
              </a:r>
              <a:r>
                <a:rPr lang="en-US" dirty="0"/>
                <a:t>q</a:t>
              </a:r>
              <a:r>
                <a:rPr lang="en-US" dirty="0" smtClean="0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54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 Rules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0016" y="1822704"/>
            <a:ext cx="3304032" cy="738664"/>
            <a:chOff x="890016" y="1822704"/>
            <a:chExt cx="3304032" cy="738664"/>
          </a:xfrm>
        </p:grpSpPr>
        <p:sp>
          <p:nvSpPr>
            <p:cNvPr id="5" name="TextBox 4"/>
            <p:cNvSpPr txBox="1"/>
            <p:nvPr/>
          </p:nvSpPr>
          <p:spPr>
            <a:xfrm>
              <a:off x="1018032" y="1822704"/>
              <a:ext cx="314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p </a:t>
              </a:r>
              <a:r>
                <a:rPr lang="en-US" dirty="0"/>
                <a:t>⇒</a:t>
              </a:r>
              <a:r>
                <a:rPr lang="en-US" dirty="0" smtClean="0"/>
                <a:t>  p’     </a:t>
              </a:r>
              <a:r>
                <a:rPr lang="en-US" dirty="0" smtClean="0">
                  <a:solidFill>
                    <a:srgbClr val="FF0000"/>
                  </a:solidFill>
                </a:rPr>
                <a:t>{</a:t>
              </a:r>
              <a:r>
                <a:rPr lang="en-US" dirty="0" smtClean="0"/>
                <a:t> p’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</a:t>
              </a:r>
              <a:r>
                <a:rPr lang="en-US" dirty="0" smtClean="0"/>
                <a:t>C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/>
                <a:t>q</a:t>
              </a:r>
              <a:r>
                <a:rPr lang="en-US" dirty="0" smtClean="0"/>
                <a:t>’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r>
                <a:rPr lang="en-US" dirty="0" smtClean="0"/>
                <a:t>      q’ </a:t>
              </a:r>
              <a:r>
                <a:rPr lang="en-US" dirty="0"/>
                <a:t>⇒</a:t>
              </a:r>
              <a:r>
                <a:rPr lang="en-US" dirty="0" smtClean="0"/>
                <a:t> q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38341" y="2192036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smtClean="0"/>
                <a:t>p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</a:t>
              </a:r>
              <a:r>
                <a:rPr lang="en-US" dirty="0" smtClean="0"/>
                <a:t>C </a:t>
              </a:r>
              <a:r>
                <a:rPr lang="en-US" dirty="0" smtClean="0">
                  <a:solidFill>
                    <a:srgbClr val="FF0000"/>
                  </a:solidFill>
                </a:rPr>
                <a:t>{</a:t>
              </a:r>
              <a:r>
                <a:rPr lang="en-US" dirty="0" smtClean="0"/>
                <a:t> q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90016" y="2192036"/>
              <a:ext cx="3304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944880" y="3200400"/>
            <a:ext cx="3357297" cy="738664"/>
            <a:chOff x="890016" y="1822704"/>
            <a:chExt cx="2657856" cy="738664"/>
          </a:xfrm>
        </p:grpSpPr>
        <p:sp>
          <p:nvSpPr>
            <p:cNvPr id="14" name="TextBox 13"/>
            <p:cNvSpPr txBox="1"/>
            <p:nvPr/>
          </p:nvSpPr>
          <p:spPr>
            <a:xfrm>
              <a:off x="1018032" y="1822704"/>
              <a:ext cx="2245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/>
                <a:t>p</a:t>
              </a:r>
              <a:r>
                <a:rPr lang="en-US" baseline="-25000" dirty="0" smtClean="0"/>
                <a:t>1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</a:t>
              </a:r>
              <a:r>
                <a:rPr lang="en-US" dirty="0" smtClean="0"/>
                <a:t>C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/>
                <a:t>q</a:t>
              </a:r>
              <a:r>
                <a:rPr lang="en-US" baseline="-25000" dirty="0" smtClean="0"/>
                <a:t>1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  </a:t>
              </a:r>
              <a:r>
                <a:rPr lang="en-US" dirty="0" smtClean="0"/>
                <a:t>     </a:t>
              </a:r>
              <a:r>
                <a:rPr lang="en-US" dirty="0" smtClean="0">
                  <a:solidFill>
                    <a:srgbClr val="FF0000"/>
                  </a:solidFill>
                </a:rPr>
                <a:t>{</a:t>
              </a:r>
              <a:r>
                <a:rPr lang="en-US" dirty="0" smtClean="0"/>
                <a:t> p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</a:t>
              </a:r>
              <a:r>
                <a:rPr lang="en-US" dirty="0" smtClean="0"/>
                <a:t>C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/>
                <a:t>q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1921" y="2192036"/>
              <a:ext cx="1760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{</a:t>
              </a:r>
              <a:r>
                <a:rPr lang="en-US" dirty="0" smtClean="0"/>
                <a:t> p</a:t>
              </a:r>
              <a:r>
                <a:rPr lang="en-US" baseline="-25000" dirty="0" smtClean="0"/>
                <a:t>1 </a:t>
              </a:r>
              <a:r>
                <a:rPr lang="en-US" dirty="0"/>
                <a:t>∨</a:t>
              </a:r>
              <a:r>
                <a:rPr lang="en-US" dirty="0" smtClean="0"/>
                <a:t> p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</a:t>
              </a:r>
              <a:r>
                <a:rPr lang="en-US" dirty="0" smtClean="0"/>
                <a:t>C </a:t>
              </a:r>
              <a:r>
                <a:rPr lang="en-US" dirty="0" smtClean="0">
                  <a:solidFill>
                    <a:srgbClr val="FF0000"/>
                  </a:solidFill>
                </a:rPr>
                <a:t>{</a:t>
              </a:r>
              <a:r>
                <a:rPr lang="en-US" dirty="0" smtClean="0"/>
                <a:t> q</a:t>
              </a:r>
              <a:r>
                <a:rPr lang="en-US" baseline="-25000" dirty="0" smtClean="0"/>
                <a:t>1 </a:t>
              </a:r>
              <a:r>
                <a:rPr lang="en-US" dirty="0"/>
                <a:t>∨</a:t>
              </a:r>
              <a:r>
                <a:rPr lang="en-US" dirty="0" smtClean="0"/>
                <a:t> q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90016" y="2192036"/>
              <a:ext cx="26578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944879" y="4669536"/>
            <a:ext cx="3357297" cy="738664"/>
            <a:chOff x="890016" y="1822704"/>
            <a:chExt cx="2657856" cy="738664"/>
          </a:xfrm>
        </p:grpSpPr>
        <p:sp>
          <p:nvSpPr>
            <p:cNvPr id="18" name="TextBox 17"/>
            <p:cNvSpPr txBox="1"/>
            <p:nvPr/>
          </p:nvSpPr>
          <p:spPr>
            <a:xfrm>
              <a:off x="1018032" y="1822704"/>
              <a:ext cx="2245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smtClean="0"/>
                <a:t>p</a:t>
              </a:r>
              <a:r>
                <a:rPr lang="en-US" baseline="-25000" dirty="0" smtClean="0"/>
                <a:t>1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} </a:t>
              </a:r>
              <a:r>
                <a:rPr lang="en-US" dirty="0" smtClean="0"/>
                <a:t>C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/>
                <a:t>q</a:t>
              </a:r>
              <a:r>
                <a:rPr lang="en-US" baseline="-25000" dirty="0" smtClean="0"/>
                <a:t>1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  </a:t>
              </a:r>
              <a:r>
                <a:rPr lang="en-US" dirty="0" smtClean="0"/>
                <a:t>     </a:t>
              </a:r>
              <a:r>
                <a:rPr lang="en-US" dirty="0" smtClean="0">
                  <a:solidFill>
                    <a:srgbClr val="FF0000"/>
                  </a:solidFill>
                </a:rPr>
                <a:t>{</a:t>
              </a:r>
              <a:r>
                <a:rPr lang="en-US" dirty="0" smtClean="0"/>
                <a:t> p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</a:t>
              </a:r>
              <a:r>
                <a:rPr lang="en-US" dirty="0" smtClean="0"/>
                <a:t>C </a:t>
              </a:r>
              <a:r>
                <a:rPr lang="en-US" dirty="0">
                  <a:solidFill>
                    <a:srgbClr val="FF0000"/>
                  </a:solidFill>
                </a:rPr>
                <a:t>{</a:t>
              </a:r>
              <a:r>
                <a:rPr lang="en-US" dirty="0"/>
                <a:t> </a:t>
              </a:r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1921" y="2192036"/>
              <a:ext cx="1760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{</a:t>
              </a:r>
              <a:r>
                <a:rPr lang="en-US" dirty="0" smtClean="0"/>
                <a:t> p</a:t>
              </a:r>
              <a:r>
                <a:rPr lang="en-US" baseline="-25000" dirty="0" smtClean="0"/>
                <a:t>1 </a:t>
              </a:r>
              <a:r>
                <a:rPr lang="en-US" dirty="0"/>
                <a:t>∧</a:t>
              </a:r>
              <a:r>
                <a:rPr lang="en-US" dirty="0" smtClean="0"/>
                <a:t> p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}</a:t>
              </a:r>
              <a:r>
                <a:rPr lang="en-US" dirty="0"/>
                <a:t> </a:t>
              </a:r>
              <a:r>
                <a:rPr lang="en-US" dirty="0" smtClean="0"/>
                <a:t>C </a:t>
              </a:r>
              <a:r>
                <a:rPr lang="en-US" dirty="0" smtClean="0">
                  <a:solidFill>
                    <a:srgbClr val="FF0000"/>
                  </a:solidFill>
                </a:rPr>
                <a:t>{</a:t>
              </a:r>
              <a:r>
                <a:rPr lang="en-US" dirty="0" smtClean="0"/>
                <a:t>q</a:t>
              </a:r>
              <a:r>
                <a:rPr lang="en-US" baseline="-25000" dirty="0" smtClean="0"/>
                <a:t>1 </a:t>
              </a:r>
              <a:r>
                <a:rPr lang="en-US" dirty="0"/>
                <a:t>∧</a:t>
              </a:r>
              <a:r>
                <a:rPr lang="en-US" dirty="0" smtClean="0"/>
                <a:t> q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}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90016" y="2192036"/>
              <a:ext cx="26578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6729984" y="3822192"/>
            <a:ext cx="4313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those rules true?</a:t>
            </a:r>
          </a:p>
          <a:p>
            <a:r>
              <a:rPr lang="en-US" dirty="0" smtClean="0"/>
              <a:t>Can we deduce something false using them?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1"/>
          </p:cNvCxnSpPr>
          <p:nvPr/>
        </p:nvCxnSpPr>
        <p:spPr>
          <a:xfrm flipH="1" flipV="1">
            <a:off x="4431792" y="3486912"/>
            <a:ext cx="2298192" cy="65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1"/>
          </p:cNvCxnSpPr>
          <p:nvPr/>
        </p:nvCxnSpPr>
        <p:spPr>
          <a:xfrm flipH="1">
            <a:off x="4523232" y="4145358"/>
            <a:ext cx="2206752" cy="9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30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Counterexample:  </a:t>
            </a:r>
            <a:r>
              <a:rPr lang="en-US" dirty="0" smtClean="0"/>
              <a:t>Disjunction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420371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i="1" dirty="0"/>
              <a:t>x </a:t>
            </a:r>
            <a:r>
              <a:rPr lang="en-US" i="1" dirty="0" smtClean="0"/>
              <a:t>&gt; </a:t>
            </a:r>
            <a:r>
              <a:rPr lang="en-US" i="1" dirty="0"/>
              <a:t>0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dirty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x=x*x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i="1" dirty="0"/>
              <a:t>x </a:t>
            </a:r>
            <a:r>
              <a:rPr lang="en-US" i="1" dirty="0" smtClean="0"/>
              <a:t>&gt; </a:t>
            </a:r>
            <a:r>
              <a:rPr lang="en-US" i="1" dirty="0" smtClean="0"/>
              <a:t>0 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r>
              <a:rPr lang="en-US" dirty="0" smtClean="0"/>
              <a:t>   and   </a:t>
            </a:r>
            <a:r>
              <a:rPr lang="en-US" dirty="0" smtClean="0">
                <a:solidFill>
                  <a:srgbClr val="FF0000"/>
                </a:solidFill>
              </a:rPr>
              <a:t>{</a:t>
            </a:r>
            <a:r>
              <a:rPr lang="en-US" dirty="0" smtClean="0"/>
              <a:t> </a:t>
            </a:r>
            <a:r>
              <a:rPr lang="en-US" i="1" dirty="0" smtClean="0"/>
              <a:t>x </a:t>
            </a:r>
            <a:r>
              <a:rPr lang="en-US" i="1" dirty="0"/>
              <a:t>&lt;</a:t>
            </a:r>
            <a:r>
              <a:rPr lang="en-US" i="1" dirty="0" smtClean="0"/>
              <a:t> </a:t>
            </a:r>
            <a:r>
              <a:rPr lang="en-US" i="1" dirty="0"/>
              <a:t>0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 x*x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i="1" dirty="0"/>
              <a:t>x </a:t>
            </a:r>
            <a:r>
              <a:rPr lang="en-US" i="1" dirty="0" smtClean="0"/>
              <a:t>&gt; </a:t>
            </a:r>
            <a:r>
              <a:rPr lang="en-US" i="1" dirty="0" smtClean="0"/>
              <a:t>0 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{</a:t>
            </a:r>
            <a:r>
              <a:rPr lang="en-US" dirty="0" smtClean="0"/>
              <a:t> </a:t>
            </a:r>
            <a:r>
              <a:rPr lang="en-US" i="1" dirty="0"/>
              <a:t>x </a:t>
            </a:r>
            <a:r>
              <a:rPr lang="en-US" i="1" dirty="0"/>
              <a:t>&gt;</a:t>
            </a:r>
            <a:r>
              <a:rPr lang="en-US" i="1" dirty="0" smtClean="0"/>
              <a:t> </a:t>
            </a:r>
            <a:r>
              <a:rPr lang="en-US" i="1" dirty="0" smtClean="0"/>
              <a:t>0 </a:t>
            </a:r>
            <a:r>
              <a:rPr lang="en-US" dirty="0"/>
              <a:t>∨</a:t>
            </a:r>
            <a:r>
              <a:rPr lang="en-US" dirty="0" smtClean="0"/>
              <a:t> </a:t>
            </a:r>
            <a:r>
              <a:rPr lang="en-US" i="1" dirty="0" smtClean="0"/>
              <a:t>x </a:t>
            </a:r>
            <a:r>
              <a:rPr lang="en-US" i="1" dirty="0"/>
              <a:t>&lt;</a:t>
            </a:r>
            <a:r>
              <a:rPr lang="en-US" i="1" dirty="0" smtClean="0"/>
              <a:t> </a:t>
            </a:r>
            <a:r>
              <a:rPr lang="en-US" i="1" dirty="0" smtClean="0"/>
              <a:t>0 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r>
              <a:rPr lang="en-US" dirty="0" smtClean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 x*x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i="1" dirty="0" smtClean="0"/>
              <a:t>x &gt; 0 </a:t>
            </a:r>
            <a:r>
              <a:rPr lang="en-US" dirty="0" smtClean="0"/>
              <a:t>∨ x &gt; 0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r>
              <a:rPr lang="en-US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i="1" dirty="0" smtClean="0"/>
              <a:t>true 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 x*x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i="1" dirty="0" smtClean="0"/>
              <a:t>x &gt; 0 </a:t>
            </a:r>
            <a:r>
              <a:rPr lang="en-US" dirty="0">
                <a:solidFill>
                  <a:srgbClr val="FF0000"/>
                </a:solidFill>
              </a:rPr>
              <a:t>}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/>
          <a:srcRect l="47541" r="-47541"/>
          <a:stretch/>
        </p:blipFill>
        <p:spPr>
          <a:xfrm>
            <a:off x="4423357" y="1922503"/>
            <a:ext cx="5082101" cy="203974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143125" y="4850230"/>
            <a:ext cx="7945855" cy="12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70033" y="5267804"/>
            <a:ext cx="6141118" cy="27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66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triple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i="1" dirty="0"/>
              <a:t>true 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x*x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</a:t>
            </a:r>
            <a:r>
              <a:rPr lang="en-US" i="1" dirty="0"/>
              <a:t>x &gt; 0 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r>
              <a:rPr lang="en-US" dirty="0" smtClean="0"/>
              <a:t>Is not valid! </a:t>
            </a:r>
          </a:p>
          <a:p>
            <a:r>
              <a:rPr lang="en-US" dirty="0" smtClean="0"/>
              <a:t>We cannot deduce this</a:t>
            </a:r>
          </a:p>
          <a:p>
            <a:pPr lvl="1"/>
            <a:r>
              <a:rPr lang="en-US" dirty="0" smtClean="0"/>
              <a:t>{ Σ }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x*x </a:t>
            </a:r>
            <a:r>
              <a:rPr lang="en-US" dirty="0"/>
              <a:t>{ </a:t>
            </a:r>
            <a:r>
              <a:rPr lang="en-US" dirty="0" smtClean="0"/>
              <a:t>{</a:t>
            </a:r>
            <a:r>
              <a:rPr lang="en-US" dirty="0"/>
              <a:t>σ ∣ σ(x) &gt; 0</a:t>
            </a:r>
            <a:r>
              <a:rPr lang="en-US" dirty="0" smtClean="0"/>
              <a:t>} }</a:t>
            </a:r>
          </a:p>
          <a:p>
            <a:r>
              <a:rPr lang="en-US" dirty="0" smtClean="0"/>
              <a:t>Therefore our system is unsound!</a:t>
            </a:r>
          </a:p>
          <a:p>
            <a:pPr lvl="1"/>
            <a:r>
              <a:rPr lang="en-US" dirty="0" smtClean="0"/>
              <a:t>Deduce false things…</a:t>
            </a:r>
          </a:p>
          <a:p>
            <a:r>
              <a:rPr lang="en-US" dirty="0" smtClean="0"/>
              <a:t>Similar example for conjunction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6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Unexpected result?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Behind any programming activity there is an expectation</a:t>
            </a:r>
          </a:p>
          <a:p>
            <a:r>
              <a:rPr lang="en-US" dirty="0" smtClean="0"/>
              <a:t>What the program </a:t>
            </a:r>
            <a:r>
              <a:rPr lang="en-US" dirty="0" smtClean="0">
                <a:solidFill>
                  <a:srgbClr val="FF0000"/>
                </a:solidFill>
              </a:rPr>
              <a:t>should do</a:t>
            </a:r>
          </a:p>
          <a:p>
            <a:pPr lvl="1"/>
            <a:r>
              <a:rPr lang="en-US" dirty="0" smtClean="0"/>
              <a:t>Sort an array, find the maximum …</a:t>
            </a:r>
          </a:p>
          <a:p>
            <a:r>
              <a:rPr lang="en-US" dirty="0" smtClean="0"/>
              <a:t>What the program </a:t>
            </a:r>
            <a:r>
              <a:rPr lang="en-US" dirty="0" smtClean="0">
                <a:solidFill>
                  <a:srgbClr val="FF0000"/>
                </a:solidFill>
              </a:rPr>
              <a:t>should not do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ead private data, divide by zero …</a:t>
            </a:r>
          </a:p>
          <a:p>
            <a:pPr lvl="1"/>
            <a:r>
              <a:rPr lang="en-US" dirty="0"/>
              <a:t>Loop forever, </a:t>
            </a:r>
            <a:r>
              <a:rPr lang="en-US" dirty="0" smtClean="0"/>
              <a:t>Irresponsive UI …</a:t>
            </a:r>
          </a:p>
          <a:p>
            <a:r>
              <a:rPr lang="en-US" dirty="0" smtClean="0"/>
              <a:t>The expectation is the program </a:t>
            </a:r>
            <a:r>
              <a:rPr lang="en-US" dirty="0" smtClean="0">
                <a:solidFill>
                  <a:srgbClr val="FF0000"/>
                </a:solidFill>
              </a:rPr>
              <a:t>specification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48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hypotheses on the γ are too weak</a:t>
            </a:r>
          </a:p>
          <a:p>
            <a:pPr lvl="1"/>
            <a:r>
              <a:rPr lang="en-US" dirty="0" smtClean="0"/>
              <a:t>Monotonicity is not enough for a sound and complete system</a:t>
            </a:r>
          </a:p>
          <a:p>
            <a:r>
              <a:rPr lang="en-US" dirty="0" smtClean="0"/>
              <a:t>Two solutions</a:t>
            </a:r>
          </a:p>
          <a:p>
            <a:pPr lvl="1"/>
            <a:r>
              <a:rPr lang="en-US" dirty="0" smtClean="0"/>
              <a:t>Get rid of the unsound rules</a:t>
            </a:r>
          </a:p>
          <a:p>
            <a:pPr lvl="2"/>
            <a:r>
              <a:rPr lang="en-US" dirty="0" smtClean="0"/>
              <a:t>This is what Tony Hoare suggested</a:t>
            </a:r>
          </a:p>
          <a:p>
            <a:pPr lvl="1"/>
            <a:r>
              <a:rPr lang="en-US" dirty="0" smtClean="0"/>
              <a:t>Strengthen the hypotheses on </a:t>
            </a:r>
            <a:r>
              <a:rPr lang="en-US" dirty="0"/>
              <a:t>γ</a:t>
            </a:r>
            <a:endParaRPr lang="en-US" dirty="0" smtClean="0"/>
          </a:p>
          <a:p>
            <a:pPr lvl="2"/>
            <a:r>
              <a:rPr lang="en-US" dirty="0" smtClean="0"/>
              <a:t>This is what we did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31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Soundness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γ preserves conjunctions and disjunctions, i.e.,</a:t>
            </a:r>
          </a:p>
          <a:p>
            <a:pPr lvl="1"/>
            <a:r>
              <a:rPr lang="en-US" dirty="0"/>
              <a:t>γ(p) ∪ γ(q) </a:t>
            </a:r>
            <a:r>
              <a:rPr lang="en-US" dirty="0" smtClean="0"/>
              <a:t>= </a:t>
            </a:r>
            <a:r>
              <a:rPr lang="en-US" dirty="0"/>
              <a:t>γ(p ∨ q</a:t>
            </a:r>
            <a:r>
              <a:rPr lang="en-US" dirty="0" smtClean="0"/>
              <a:t>) </a:t>
            </a:r>
            <a:endParaRPr lang="en-US" dirty="0"/>
          </a:p>
          <a:p>
            <a:pPr lvl="1"/>
            <a:r>
              <a:rPr lang="en-US" dirty="0"/>
              <a:t>γ(p ∧ q) </a:t>
            </a:r>
            <a:r>
              <a:rPr lang="en-US" dirty="0" smtClean="0"/>
              <a:t>= </a:t>
            </a:r>
            <a:r>
              <a:rPr lang="en-US" dirty="0"/>
              <a:t>γ(p) ∩ γ(q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p 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dirty="0"/>
              <a:t> C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q 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dirty="0"/>
              <a:t> ⇔ { γ(p) } C { γ(q) </a:t>
            </a:r>
            <a:r>
              <a:rPr lang="en-US" dirty="0" smtClean="0"/>
              <a:t>}</a:t>
            </a:r>
          </a:p>
          <a:p>
            <a:r>
              <a:rPr lang="en-US" dirty="0" smtClean="0"/>
              <a:t>Is sound</a:t>
            </a:r>
          </a:p>
          <a:p>
            <a:r>
              <a:rPr lang="en-US" dirty="0" smtClean="0"/>
              <a:t>Otherwise, we should remove</a:t>
            </a:r>
          </a:p>
          <a:p>
            <a:pPr lvl="1"/>
            <a:r>
              <a:rPr lang="en-US" dirty="0" smtClean="0"/>
              <a:t>Conjunction rule, if γ does not preserve </a:t>
            </a:r>
            <a:r>
              <a:rPr lang="en-US" dirty="0"/>
              <a:t>∧</a:t>
            </a:r>
          </a:p>
          <a:p>
            <a:pPr lvl="1"/>
            <a:r>
              <a:rPr lang="en-US" dirty="0" smtClean="0"/>
              <a:t>Disjunction rule, if </a:t>
            </a:r>
            <a:r>
              <a:rPr lang="en-US" dirty="0"/>
              <a:t>γ does not preserve ∨</a:t>
            </a:r>
          </a:p>
        </p:txBody>
      </p:sp>
    </p:spTree>
    <p:extLst>
      <p:ext uri="{BB962C8B-B14F-4D97-AF65-F5344CB8AC3E}">
        <p14:creationId xmlns:p14="http://schemas.microsoft.com/office/powerpoint/2010/main" val="40319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sum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efine concrete contracts</a:t>
            </a:r>
          </a:p>
          <a:p>
            <a:pPr lvl="1"/>
            <a:r>
              <a:rPr lang="en-US" dirty="0" smtClean="0"/>
              <a:t>Preconditions, postconditions are properties </a:t>
            </a:r>
          </a:p>
          <a:p>
            <a:pPr lvl="2"/>
            <a:r>
              <a:rPr lang="en-US" dirty="0" smtClean="0"/>
              <a:t>i.e., they are sets of states</a:t>
            </a:r>
          </a:p>
          <a:p>
            <a:r>
              <a:rPr lang="en-US" dirty="0" smtClean="0"/>
              <a:t>We know what it means to be a valid concrete contract</a:t>
            </a:r>
          </a:p>
          <a:p>
            <a:pPr lvl="1"/>
            <a:r>
              <a:rPr lang="en-US" dirty="0"/>
              <a:t>{ </a:t>
            </a:r>
            <a:r>
              <a:rPr lang="en-US" dirty="0" smtClean="0"/>
              <a:t>P } </a:t>
            </a:r>
            <a:r>
              <a:rPr lang="en-US" dirty="0"/>
              <a:t>C { </a:t>
            </a:r>
            <a:r>
              <a:rPr lang="en-US" dirty="0" smtClean="0"/>
              <a:t>Q }</a:t>
            </a:r>
          </a:p>
          <a:p>
            <a:r>
              <a:rPr lang="en-US" dirty="0" smtClean="0"/>
              <a:t>We know how to fix a  language L to describe abstract contracts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p 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dirty="0"/>
              <a:t> C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dirty="0"/>
              <a:t> q 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dirty="0"/>
              <a:t> ⇔ { γ(p) } C { γ(q) }</a:t>
            </a:r>
          </a:p>
          <a:p>
            <a:pPr lvl="1"/>
            <a:r>
              <a:rPr lang="en-US" dirty="0" smtClean="0"/>
              <a:t>Where L is a partial order: 〈L</a:t>
            </a:r>
            <a:r>
              <a:rPr lang="en-US" dirty="0"/>
              <a:t>, ⇒, ∨, ∧ , false, true〉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make Contracts usable 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Perfect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Programmers provide all the contracts for their code</a:t>
            </a:r>
          </a:p>
          <a:p>
            <a:r>
              <a:rPr lang="en-US" dirty="0" smtClean="0"/>
              <a:t>We do not live in a perfect world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4333E62D6A10468C2031752F2C00BE" ma:contentTypeVersion="0" ma:contentTypeDescription="Create a new document." ma:contentTypeScope="" ma:versionID="facf37f23e10d1e6e536a108216266f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ff4a3561772fb66aca59cbba6379a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DF0341-9BFC-4164-9371-356AC4E993D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51B4267-FE94-453D-9639-733308133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3B55E7-FAB2-4FCD-A1B6-76E167304B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TC103457491[[fn=Metropolitan]]</Template>
  <TotalTime>8800</TotalTime>
  <Words>3693</Words>
  <Application>Microsoft Office PowerPoint</Application>
  <PresentationFormat>Widescreen</PresentationFormat>
  <Paragraphs>758</Paragraphs>
  <Slides>94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Calibri Light</vt:lpstr>
      <vt:lpstr>Consolas</vt:lpstr>
      <vt:lpstr>Segoe</vt:lpstr>
      <vt:lpstr>Metropolitan</vt:lpstr>
      <vt:lpstr>Contracts</vt:lpstr>
      <vt:lpstr>Redmond?</vt:lpstr>
      <vt:lpstr>(Informal) introduction</vt:lpstr>
      <vt:lpstr>What is programming about?</vt:lpstr>
      <vt:lpstr>What is a crash?</vt:lpstr>
      <vt:lpstr>Bugs!</vt:lpstr>
      <vt:lpstr>Grace Hopper</vt:lpstr>
      <vt:lpstr>So, bugs…</vt:lpstr>
      <vt:lpstr>Unexpected result?</vt:lpstr>
      <vt:lpstr>What is programming about?</vt:lpstr>
      <vt:lpstr>Hacking</vt:lpstr>
      <vt:lpstr>Specification</vt:lpstr>
      <vt:lpstr>Debugging/Verifying</vt:lpstr>
      <vt:lpstr>Demo!!!! </vt:lpstr>
      <vt:lpstr>So, specification…</vt:lpstr>
      <vt:lpstr>Example: Abs</vt:lpstr>
      <vt:lpstr>Some specification languages</vt:lpstr>
      <vt:lpstr>The art of specification</vt:lpstr>
      <vt:lpstr>Trades-off</vt:lpstr>
      <vt:lpstr>Some history, Assertions</vt:lpstr>
      <vt:lpstr>Hoare Logic</vt:lpstr>
      <vt:lpstr>Assertions &amp; specification</vt:lpstr>
      <vt:lpstr>Example</vt:lpstr>
      <vt:lpstr>Assertions</vt:lpstr>
      <vt:lpstr>Contracts: Assertions on steroids?</vt:lpstr>
      <vt:lpstr>Some history: Contracts</vt:lpstr>
      <vt:lpstr>Why Contracts?</vt:lpstr>
      <vt:lpstr>Brainstorming…</vt:lpstr>
      <vt:lpstr>Our C Example</vt:lpstr>
      <vt:lpstr>Exceptions</vt:lpstr>
      <vt:lpstr>Example: MSDN</vt:lpstr>
      <vt:lpstr>Code/Documentation Sync</vt:lpstr>
      <vt:lpstr>Postconditions</vt:lpstr>
      <vt:lpstr>Object oriented programming</vt:lpstr>
      <vt:lpstr>Object oriented programming, cntd.</vt:lpstr>
      <vt:lpstr>Devil’s advocate</vt:lpstr>
      <vt:lpstr>Some history, parameter validation</vt:lpstr>
      <vt:lpstr>Modular reasoning</vt:lpstr>
      <vt:lpstr>Contracts &amp; Languages</vt:lpstr>
      <vt:lpstr>Reality check</vt:lpstr>
      <vt:lpstr>Reality</vt:lpstr>
      <vt:lpstr>CodeContracts</vt:lpstr>
      <vt:lpstr>Contracts in comments? In attributes?</vt:lpstr>
      <vt:lpstr>Attributes</vt:lpstr>
      <vt:lpstr>CodeContracts</vt:lpstr>
      <vt:lpstr>The good</vt:lpstr>
      <vt:lpstr>The good, cntd</vt:lpstr>
      <vt:lpstr>Preconditions</vt:lpstr>
      <vt:lpstr>Preconditions</vt:lpstr>
      <vt:lpstr>Hmmmm…..</vt:lpstr>
      <vt:lpstr>Side effects!</vt:lpstr>
      <vt:lpstr>Purity</vt:lpstr>
      <vt:lpstr>CodeContracts &amp; Purity</vt:lpstr>
      <vt:lpstr>Postconditions</vt:lpstr>
      <vt:lpstr>Result value?</vt:lpstr>
      <vt:lpstr>Question</vt:lpstr>
      <vt:lpstr>Old value</vt:lpstr>
      <vt:lpstr>Quantifiers</vt:lpstr>
      <vt:lpstr>Loop invariants?</vt:lpstr>
      <vt:lpstr>Object invariants</vt:lpstr>
      <vt:lpstr>Object invariants…</vt:lpstr>
      <vt:lpstr>Interfaces</vt:lpstr>
      <vt:lpstr>More…</vt:lpstr>
      <vt:lpstr>From .NET core </vt:lpstr>
      <vt:lpstr>Semantics!</vt:lpstr>
      <vt:lpstr>Our toy language</vt:lpstr>
      <vt:lpstr>Concrete semantics</vt:lpstr>
      <vt:lpstr>Example</vt:lpstr>
      <vt:lpstr>Program properties</vt:lpstr>
      <vt:lpstr>Example</vt:lpstr>
      <vt:lpstr>Algebraic Hoare Logic</vt:lpstr>
      <vt:lpstr>Axioms</vt:lpstr>
      <vt:lpstr>Deductive Rules</vt:lpstr>
      <vt:lpstr>Consequence Rules </vt:lpstr>
      <vt:lpstr>Valid contracts</vt:lpstr>
      <vt:lpstr>Contracts specification language</vt:lpstr>
      <vt:lpstr>Consequences?</vt:lpstr>
      <vt:lpstr>Abstraction</vt:lpstr>
      <vt:lpstr>Logic</vt:lpstr>
      <vt:lpstr>Logic, contract language</vt:lpstr>
      <vt:lpstr>Model/Semantics of the Logic?</vt:lpstr>
      <vt:lpstr>Concretization</vt:lpstr>
      <vt:lpstr>Consequences of monotonicity</vt:lpstr>
      <vt:lpstr>Effective contracts</vt:lpstr>
      <vt:lpstr>Axioms</vt:lpstr>
      <vt:lpstr>Deductive Rules</vt:lpstr>
      <vt:lpstr>Consequence Rules </vt:lpstr>
      <vt:lpstr>Counterexample:  Disjunction</vt:lpstr>
      <vt:lpstr>Problem?</vt:lpstr>
      <vt:lpstr>Where is the problem?</vt:lpstr>
      <vt:lpstr>Soundness </vt:lpstr>
      <vt:lpstr>To sum up</vt:lpstr>
      <vt:lpstr>Inference</vt:lpstr>
      <vt:lpstr>Perfect world</vt:lpstr>
    </vt:vector>
  </TitlesOfParts>
  <Company>Microsoft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Contracts</dc:title>
  <dc:creator>Francesco Logozzo</dc:creator>
  <cp:lastModifiedBy>Francesco Logozzo</cp:lastModifiedBy>
  <cp:revision>113</cp:revision>
  <dcterms:created xsi:type="dcterms:W3CDTF">2013-05-09T22:00:27Z</dcterms:created>
  <dcterms:modified xsi:type="dcterms:W3CDTF">2013-06-01T00:48:27Z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0x0101007D4333E62D6A10468C2031752F2C00BE</vt:lpwstr>
  </property>
</Properties>
</file>